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12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2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2D1ED6-E31A-482C-8897-56BD832F8002}" v="26" dt="2026-06-02T18:57:28.89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/>
    <p:restoredTop sz="97356"/>
  </p:normalViewPr>
  <p:slideViewPr>
    <p:cSldViewPr>
      <p:cViewPr varScale="1">
        <p:scale>
          <a:sx n="59" d="100"/>
          <a:sy n="59" d="100"/>
        </p:scale>
        <p:origin x="216" y="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custSel modSld">
      <pc:chgData name="Tawanda Paul" userId="ed6ccd50-a936-4c91-b072-d2326f4cd03b" providerId="ADAL" clId="{B9A97316-E170-4377-8640-D294782AADE2}" dt="2026-06-02T19:00:47.216" v="433" actId="962"/>
      <pc:docMkLst>
        <pc:docMk/>
      </pc:docMkLst>
      <pc:sldChg chg="modSp mod">
        <pc:chgData name="Tawanda Paul" userId="ed6ccd50-a936-4c91-b072-d2326f4cd03b" providerId="ADAL" clId="{B9A97316-E170-4377-8640-D294782AADE2}" dt="2026-06-02T18:42:10.966" v="357" actId="962"/>
        <pc:sldMkLst>
          <pc:docMk/>
          <pc:sldMk cId="0" sldId="281"/>
        </pc:sldMkLst>
        <pc:spChg chg="mod">
          <ac:chgData name="Tawanda Paul" userId="ed6ccd50-a936-4c91-b072-d2326f4cd03b" providerId="ADAL" clId="{B9A97316-E170-4377-8640-D294782AADE2}" dt="2026-05-20T15:34:40.430" v="167" actId="20577"/>
          <ac:spMkLst>
            <pc:docMk/>
            <pc:sldMk cId="0" sldId="281"/>
            <ac:spMk id="3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8:41:59.530" v="353" actId="962"/>
          <ac:spMkLst>
            <pc:docMk/>
            <pc:sldMk cId="0" sldId="281"/>
            <ac:spMk id="9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8:41:53.701" v="352" actId="962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8:42:08.435" v="356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2T18:42:04.036" v="354" actId="962"/>
          <ac:picMkLst>
            <pc:docMk/>
            <pc:sldMk cId="0" sldId="281"/>
            <ac:picMk id="72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2T18:42:05.989" v="355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2T18:42:10.966" v="357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addSp delSp modSp mod">
        <pc:chgData name="Tawanda Paul" userId="ed6ccd50-a936-4c91-b072-d2326f4cd03b" providerId="ADAL" clId="{B9A97316-E170-4377-8640-D294782AADE2}" dt="2026-06-02T18:57:48.331" v="379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2T18:57:48.331" v="379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2T18:57:45.672" v="378" actId="962"/>
          <ac:spMkLst>
            <pc:docMk/>
            <pc:sldMk cId="3394225868" sldId="282"/>
            <ac:spMk id="5" creationId="{00000000-0000-0000-0000-000000000000}"/>
          </ac:spMkLst>
        </pc:spChg>
        <pc:spChg chg="add mod">
          <ac:chgData name="Tawanda Paul" userId="ed6ccd50-a936-4c91-b072-d2326f4cd03b" providerId="ADAL" clId="{B9A97316-E170-4377-8640-D294782AADE2}" dt="2026-05-20T15:41:41.251" v="205" actId="20577"/>
          <ac:spMkLst>
            <pc:docMk/>
            <pc:sldMk cId="3394225868" sldId="282"/>
            <ac:spMk id="11" creationId="{D9620619-5C8F-C2FB-A598-1600ECD0E680}"/>
          </ac:spMkLst>
        </pc:spChg>
        <pc:spChg chg="add mod">
          <ac:chgData name="Tawanda Paul" userId="ed6ccd50-a936-4c91-b072-d2326f4cd03b" providerId="ADAL" clId="{B9A97316-E170-4377-8640-D294782AADE2}" dt="2026-05-18T16:29:31.931" v="9"/>
          <ac:spMkLst>
            <pc:docMk/>
            <pc:sldMk cId="3394225868" sldId="282"/>
            <ac:spMk id="12" creationId="{FD12B8C0-53F9-4FA3-3F4D-BF9876591F0E}"/>
          </ac:spMkLst>
        </pc:spChg>
      </pc:sldChg>
      <pc:sldChg chg="modSp mod">
        <pc:chgData name="Tawanda Paul" userId="ed6ccd50-a936-4c91-b072-d2326f4cd03b" providerId="ADAL" clId="{B9A97316-E170-4377-8640-D294782AADE2}" dt="2026-06-02T19:00:47.216" v="433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5-18T16:31:29.948" v="45"/>
          <ac:spMkLst>
            <pc:docMk/>
            <pc:sldMk cId="134674251" sldId="302"/>
            <ac:spMk id="3" creationId="{9BF04284-DCA9-4EE6-A1F9-40C5C23A454F}"/>
          </ac:spMkLst>
        </pc:spChg>
        <pc:spChg chg="mod">
          <ac:chgData name="Tawanda Paul" userId="ed6ccd50-a936-4c91-b072-d2326f4cd03b" providerId="ADAL" clId="{B9A97316-E170-4377-8640-D294782AADE2}" dt="2026-06-02T19:00:47.216" v="433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2T19:00:45.077" v="432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addSp delSp modSp mod">
        <pc:chgData name="Tawanda Paul" userId="ed6ccd50-a936-4c91-b072-d2326f4cd03b" providerId="ADAL" clId="{B9A97316-E170-4377-8640-D294782AADE2}" dt="2026-06-02T19:00:36.831" v="431"/>
        <pc:sldMkLst>
          <pc:docMk/>
          <pc:sldMk cId="1966182217" sldId="312"/>
        </pc:sldMkLst>
        <pc:spChg chg="mod">
          <ac:chgData name="Tawanda Paul" userId="ed6ccd50-a936-4c91-b072-d2326f4cd03b" providerId="ADAL" clId="{B9A97316-E170-4377-8640-D294782AADE2}" dt="2026-06-02T18:58:10.293" v="380" actId="962"/>
          <ac:spMkLst>
            <pc:docMk/>
            <pc:sldMk cId="1966182217" sldId="312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2T18:58:12.357" v="381" actId="962"/>
          <ac:spMkLst>
            <pc:docMk/>
            <pc:sldMk cId="1966182217" sldId="312"/>
            <ac:spMk id="4" creationId="{09CEC72A-5BBF-4E68-B5CA-03DEDCF7A89D}"/>
          </ac:spMkLst>
        </pc:spChg>
        <pc:spChg chg="mod ord">
          <ac:chgData name="Tawanda Paul" userId="ed6ccd50-a936-4c91-b072-d2326f4cd03b" providerId="ADAL" clId="{B9A97316-E170-4377-8640-D294782AADE2}" dt="2026-06-02T18:59:23.870" v="404" actId="962"/>
          <ac:spMkLst>
            <pc:docMk/>
            <pc:sldMk cId="1966182217" sldId="312"/>
            <ac:spMk id="5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2T18:59:39.110" v="416" actId="962"/>
          <ac:spMkLst>
            <pc:docMk/>
            <pc:sldMk cId="1966182217" sldId="312"/>
            <ac:spMk id="9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2T19:00:19.486" v="425"/>
          <ac:spMkLst>
            <pc:docMk/>
            <pc:sldMk cId="1966182217" sldId="312"/>
            <ac:spMk id="10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2T18:59:45.690" v="423" actId="962"/>
          <ac:spMkLst>
            <pc:docMk/>
            <pc:sldMk cId="1966182217" sldId="312"/>
            <ac:spMk id="11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2T19:00:25.831" v="427"/>
          <ac:spMkLst>
            <pc:docMk/>
            <pc:sldMk cId="1966182217" sldId="312"/>
            <ac:spMk id="12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2T19:00:36.831" v="431"/>
          <ac:spMkLst>
            <pc:docMk/>
            <pc:sldMk cId="1966182217" sldId="312"/>
            <ac:spMk id="14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6-02T19:00:30.509" v="430"/>
          <ac:spMkLst>
            <pc:docMk/>
            <pc:sldMk cId="1966182217" sldId="312"/>
            <ac:spMk id="16" creationId="{00000000-0000-0000-0000-000000000000}"/>
          </ac:spMkLst>
        </pc:spChg>
        <pc:graphicFrameChg chg="add mod">
          <ac:chgData name="Tawanda Paul" userId="ed6ccd50-a936-4c91-b072-d2326f4cd03b" providerId="ADAL" clId="{B9A97316-E170-4377-8640-D294782AADE2}" dt="2026-06-02T18:44:41.156" v="361" actId="962"/>
          <ac:graphicFrameMkLst>
            <pc:docMk/>
            <pc:sldMk cId="1966182217" sldId="312"/>
            <ac:graphicFrameMk id="2" creationId="{00000000-0008-0000-0200-000004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44:24.209" v="359" actId="962"/>
          <ac:graphicFrameMkLst>
            <pc:docMk/>
            <pc:sldMk cId="1966182217" sldId="312"/>
            <ac:graphicFrameMk id="8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51:55.866" v="367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5-20T15:38:59.831" v="183" actId="20577"/>
          <ac:spMkLst>
            <pc:docMk/>
            <pc:sldMk cId="640860398" sldId="316"/>
            <ac:spMk id="5" creationId="{24477336-6639-4AD9-92B8-004FACAA395F}"/>
          </ac:spMkLst>
        </pc:spChg>
        <pc:spChg chg="mod">
          <ac:chgData name="Tawanda Paul" userId="ed6ccd50-a936-4c91-b072-d2326f4cd03b" providerId="ADAL" clId="{B9A97316-E170-4377-8640-D294782AADE2}" dt="2026-05-20T15:44:54.360" v="233" actId="20577"/>
          <ac:spMkLst>
            <pc:docMk/>
            <pc:sldMk cId="640860398" sldId="316"/>
            <ac:spMk id="15" creationId="{7B406F3E-FD47-480E-818E-7EFA5662E284}"/>
          </ac:spMkLst>
        </pc:spChg>
        <pc:graphicFrameChg chg="add mod">
          <ac:chgData name="Tawanda Paul" userId="ed6ccd50-a936-4c91-b072-d2326f4cd03b" providerId="ADAL" clId="{B9A97316-E170-4377-8640-D294782AADE2}" dt="2026-06-02T18:51:55.866" v="367" actId="962"/>
          <ac:graphicFrameMkLst>
            <pc:docMk/>
            <pc:sldMk cId="640860398" sldId="316"/>
            <ac:graphicFrameMk id="3" creationId="{00000000-0008-0000-0100-000007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53:39.749" v="373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5-20T15:39:13.422" v="191" actId="20577"/>
          <ac:spMkLst>
            <pc:docMk/>
            <pc:sldMk cId="247787451" sldId="319"/>
            <ac:spMk id="5" creationId="{55A3E2B2-EDF5-46E1-B62F-D2213B3E772B}"/>
          </ac:spMkLst>
        </pc:spChg>
        <pc:spChg chg="mod">
          <ac:chgData name="Tawanda Paul" userId="ed6ccd50-a936-4c91-b072-d2326f4cd03b" providerId="ADAL" clId="{B9A97316-E170-4377-8640-D294782AADE2}" dt="2026-05-20T15:46:41.809" v="258" actId="20577"/>
          <ac:spMkLst>
            <pc:docMk/>
            <pc:sldMk cId="247787451" sldId="319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8:53:39.749" v="373" actId="962"/>
          <ac:graphicFrameMkLst>
            <pc:docMk/>
            <pc:sldMk cId="247787451" sldId="319"/>
            <ac:graphicFrameMk id="6" creationId="{00000000-0008-0000-0100-000005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53:19.616" v="371" actId="962"/>
          <ac:graphicFrameMkLst>
            <pc:docMk/>
            <pc:sldMk cId="247787451" sldId="319"/>
            <ac:graphicFrameMk id="8" creationId="{00000000-0008-0000-0000-000004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52:59.346" v="369" actId="962"/>
          <ac:graphicFrameMkLst>
            <pc:docMk/>
            <pc:sldMk cId="247787451" sldId="319"/>
            <ac:graphicFrameMk id="10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48:48.785" v="365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5-20T15:38:52.939" v="179" actId="20577"/>
          <ac:spMkLst>
            <pc:docMk/>
            <pc:sldMk cId="2515116820" sldId="327"/>
            <ac:spMk id="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5-20T15:44:08.989" v="221" actId="20577"/>
          <ac:spMkLst>
            <pc:docMk/>
            <pc:sldMk cId="2515116820" sldId="327"/>
            <ac:spMk id="7" creationId="{A3A34191-333F-42B1-8E6D-509A4B9D7448}"/>
          </ac:spMkLst>
        </pc:spChg>
        <pc:graphicFrameChg chg="add mod">
          <ac:chgData name="Tawanda Paul" userId="ed6ccd50-a936-4c91-b072-d2326f4cd03b" providerId="ADAL" clId="{B9A97316-E170-4377-8640-D294782AADE2}" dt="2026-06-02T18:48:48.785" v="365" actId="962"/>
          <ac:graphicFrameMkLst>
            <pc:docMk/>
            <pc:sldMk cId="2515116820" sldId="327"/>
            <ac:graphicFrameMk id="6" creationId="{00000000-0008-0000-0100-000002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46:45.264" v="363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57:28.898" v="377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5-20T15:39:22.268" v="195" actId="20577"/>
          <ac:spMkLst>
            <pc:docMk/>
            <pc:sldMk cId="2853466335" sldId="328"/>
            <ac:spMk id="5" creationId="{55A3E2B2-EDF5-46E1-B62F-D2213B3E772B}"/>
          </ac:spMkLst>
        </pc:spChg>
        <pc:spChg chg="mod">
          <ac:chgData name="Tawanda Paul" userId="ed6ccd50-a936-4c91-b072-d2326f4cd03b" providerId="ADAL" clId="{B9A97316-E170-4377-8640-D294782AADE2}" dt="2026-05-20T15:48:01.644" v="272" actId="20577"/>
          <ac:spMkLst>
            <pc:docMk/>
            <pc:sldMk cId="2853466335" sldId="328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8:57:28.898" v="377" actId="962"/>
          <ac:graphicFrameMkLst>
            <pc:docMk/>
            <pc:sldMk cId="2853466335" sldId="328"/>
            <ac:graphicFrameMk id="6" creationId="{00000000-0008-0000-0100-000006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57:14.015" v="375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5-20T15:45:15.330" v="243" actId="20577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5-20T15:39:06.270" v="187" actId="20577"/>
          <ac:spMkLst>
            <pc:docMk/>
            <pc:sldMk cId="506670031" sldId="329"/>
            <ac:spMk id="5" creationId="{00000000-0000-0000-0000-000000000000}"/>
          </ac:spMkLst>
        </pc:spChg>
        <pc:graphicFrameChg chg="mod modGraphic">
          <ac:chgData name="Tawanda Paul" userId="ed6ccd50-a936-4c91-b072-d2326f4cd03b" providerId="ADAL" clId="{B9A97316-E170-4377-8640-D294782AADE2}" dt="2026-05-20T15:45:15.330" v="243" actId="20577"/>
          <ac:graphicFrameMkLst>
            <pc:docMk/>
            <pc:sldMk cId="506670031" sldId="329"/>
            <ac:graphicFrameMk id="7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9-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3-2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86-4D78-96BE-2D7C8D800133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86-4D78-96BE-2D7C8D80013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86-4D78-96BE-2D7C8D800133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86-4D78-96BE-2D7C8D80013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Grad!$A$40:$A$43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Grad!$C$40:$C$43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0.375</c:v>
                </c:pt>
                <c:pt idx="3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86-4D78-96BE-2D7C8D8001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Response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'College Responses'!$E$27:$E$33</c:f>
              <c:strCache>
                <c:ptCount val="7"/>
                <c:pt idx="0">
                  <c:v>College of Visual &amp; Performing Arts</c:v>
                </c:pt>
                <c:pt idx="1">
                  <c:v>College of Liberal Arts &amp; Sciences</c:v>
                </c:pt>
                <c:pt idx="2">
                  <c:v>College of Health &amp; Human Sciences</c:v>
                </c:pt>
                <c:pt idx="3">
                  <c:v>College of Engineering &amp; Engineering Technology</c:v>
                </c:pt>
                <c:pt idx="4">
                  <c:v>College of Education</c:v>
                </c:pt>
                <c:pt idx="5">
                  <c:v>College of Business</c:v>
                </c:pt>
                <c:pt idx="6">
                  <c:v>Overall</c:v>
                </c:pt>
              </c:strCache>
            </c:strRef>
          </c:cat>
          <c:val>
            <c:numRef>
              <c:f>'College Responses'!$H$27:$H$33</c:f>
              <c:numCache>
                <c:formatCode>0%</c:formatCode>
                <c:ptCount val="7"/>
                <c:pt idx="0">
                  <c:v>0.26785714285714285</c:v>
                </c:pt>
                <c:pt idx="1">
                  <c:v>0.24675324675324675</c:v>
                </c:pt>
                <c:pt idx="2">
                  <c:v>0.29940119760479039</c:v>
                </c:pt>
                <c:pt idx="3">
                  <c:v>7.5630252100840331E-2</c:v>
                </c:pt>
                <c:pt idx="4">
                  <c:v>0.20563380281690141</c:v>
                </c:pt>
                <c:pt idx="5">
                  <c:v>0.13071895424836602</c:v>
                </c:pt>
                <c:pt idx="6">
                  <c:v>0.19330601092896174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F9-4937-8E95-E4B343F941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9042200"/>
        <c:axId val="899043512"/>
      </c:barChart>
      <c:catAx>
        <c:axId val="899042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43512"/>
        <c:crosses val="autoZero"/>
        <c:auto val="1"/>
        <c:lblAlgn val="ctr"/>
        <c:lblOffset val="100"/>
        <c:noMultiLvlLbl val="0"/>
      </c:catAx>
      <c:valAx>
        <c:axId val="8990435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42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Grad!$A$6:$A$11</c:f>
              <c:strCache>
                <c:ptCount val="6"/>
                <c:pt idx="0">
                  <c:v>Not seeking employment or continuing education at this time</c:v>
                </c:pt>
                <c:pt idx="1">
                  <c:v>Planning to continue education but not yet enrolled</c:v>
                </c:pt>
                <c:pt idx="2">
                  <c:v>Employed part-time (Less than 30 hours per week on average)</c:v>
                </c:pt>
                <c:pt idx="3">
                  <c:v>Enrolled in a program of continuing education</c:v>
                </c:pt>
                <c:pt idx="4">
                  <c:v>Seeking employment</c:v>
                </c:pt>
                <c:pt idx="5">
                  <c:v>Employed full-time (30 hours or more per week on average)</c:v>
                </c:pt>
              </c:strCache>
            </c:strRef>
          </c:cat>
          <c:val>
            <c:numRef>
              <c:f>Grad!$C$6:$C$11</c:f>
              <c:numCache>
                <c:formatCode>0%</c:formatCode>
                <c:ptCount val="6"/>
                <c:pt idx="0">
                  <c:v>1.3440860215053764E-2</c:v>
                </c:pt>
                <c:pt idx="1">
                  <c:v>2.6881720430107529E-3</c:v>
                </c:pt>
                <c:pt idx="2">
                  <c:v>4.3010752688172046E-2</c:v>
                </c:pt>
                <c:pt idx="3">
                  <c:v>0.11021505376344086</c:v>
                </c:pt>
                <c:pt idx="4">
                  <c:v>8.6021505376344093E-2</c:v>
                </c:pt>
                <c:pt idx="5">
                  <c:v>0.7446236559139785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C1-48DD-AEA5-239526B6D7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59870576"/>
        <c:axId val="1259866968"/>
      </c:barChart>
      <c:catAx>
        <c:axId val="125987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66968"/>
        <c:crosses val="autoZero"/>
        <c:auto val="1"/>
        <c:lblAlgn val="ctr"/>
        <c:lblOffset val="100"/>
        <c:noMultiLvlLbl val="0"/>
      </c:catAx>
      <c:valAx>
        <c:axId val="1259866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7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Grad!$A$17:$A$23</c:f>
              <c:strCache>
                <c:ptCount val="7"/>
                <c:pt idx="0">
                  <c:v>Other work category (please specify)</c:v>
                </c:pt>
                <c:pt idx="1">
                  <c:v>Postgraduate internship or fellowship</c:v>
                </c:pt>
                <c:pt idx="2">
                  <c:v>Tenure track faculty/instructor at a post-secondary institution</c:v>
                </c:pt>
                <c:pt idx="3">
                  <c:v>Entrepreneur/Freelance</c:v>
                </c:pt>
                <c:pt idx="4">
                  <c:v>Non-tenure track faculty/instructor at a post-secondary institution</c:v>
                </c:pt>
                <c:pt idx="5">
                  <c:v>Temporary/contract work</c:v>
                </c:pt>
                <c:pt idx="6">
                  <c:v>Traditional employment setting</c:v>
                </c:pt>
              </c:strCache>
            </c:strRef>
          </c:cat>
          <c:val>
            <c:numRef>
              <c:f>Grad!$C$17:$C$23</c:f>
              <c:numCache>
                <c:formatCode>0%</c:formatCode>
                <c:ptCount val="7"/>
                <c:pt idx="0">
                  <c:v>2.4489795918367346E-2</c:v>
                </c:pt>
                <c:pt idx="1">
                  <c:v>4.4897959183673466E-2</c:v>
                </c:pt>
                <c:pt idx="2">
                  <c:v>2.4489795918367346E-2</c:v>
                </c:pt>
                <c:pt idx="3">
                  <c:v>2.4489795918367346E-2</c:v>
                </c:pt>
                <c:pt idx="4">
                  <c:v>2.4489795918367346E-2</c:v>
                </c:pt>
                <c:pt idx="5">
                  <c:v>4.8979591836734691E-2</c:v>
                </c:pt>
                <c:pt idx="6">
                  <c:v>0.80816326530612248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28-4C2C-A6C3-A3709705BC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00232296"/>
        <c:axId val="800232624"/>
      </c:barChart>
      <c:catAx>
        <c:axId val="800232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624"/>
        <c:crosses val="autoZero"/>
        <c:auto val="1"/>
        <c:lblAlgn val="ctr"/>
        <c:lblOffset val="100"/>
        <c:noMultiLvlLbl val="0"/>
      </c:catAx>
      <c:valAx>
        <c:axId val="800232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27-4072-B6A5-59DBEF2E1BC2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27-4072-B6A5-59DBEF2E1BC2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27-4072-B6A5-59DBEF2E1BC2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27-4072-B6A5-59DBEF2E1B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Grad!$A$30:$A$33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Grad!$C$30:$C$33</c:f>
              <c:numCache>
                <c:formatCode>0%</c:formatCode>
                <c:ptCount val="4"/>
                <c:pt idx="0">
                  <c:v>7.8838174273858919E-2</c:v>
                </c:pt>
                <c:pt idx="1">
                  <c:v>0.13278008298755187</c:v>
                </c:pt>
                <c:pt idx="2">
                  <c:v>0.21991701244813278</c:v>
                </c:pt>
                <c:pt idx="3">
                  <c:v>0.56846473029045641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027-4072-B6A5-59DBEF2E1B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2-01T10:26:52.273" idx="1">
    <p:pos x="5762" y="0"/>
    <p:text>Should we change the footer to 2018? or 2020?</p:text>
    <p:extLst>
      <p:ext uri="{C676402C-5697-4E1C-873F-D02D1690AC5C}">
        <p15:threadingInfo xmlns:p15="http://schemas.microsoft.com/office/powerpoint/2012/main" timeZoneBias="360"/>
      </p:ext>
    </p:extLst>
  </p:cm>
  <p:cm authorId="2" dt="2020-12-02T16:21:51.846" idx="13">
    <p:pos x="5762" y="96"/>
    <p:text>what footer?</p:text>
    <p:extLst>
      <p:ext uri="{C676402C-5697-4E1C-873F-D02D1690AC5C}">
        <p15:threadingInfo xmlns:p15="http://schemas.microsoft.com/office/powerpoint/2012/main" timeZoneBias="360">
          <p15:parentCm authorId="3" idx="1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2-01T12:39:25.098" idx="21">
    <p:pos x="10" y="10"/>
    <p:text>Should we remove the phone number? Or maybe not since Ritu is back in the office...</p:text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9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8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7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ssess@niu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comments" Target="../comments/comment2.xml"/><Relationship Id="rId4" Type="http://schemas.openxmlformats.org/officeDocument/2006/relationships/hyperlink" Target="go.niu.edu/assess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2023-2024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2026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D9620619-5C8F-C2FB-A598-1600ECD0E6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8484" y="1684468"/>
            <a:ext cx="5252957" cy="2811332"/>
          </a:xfrm>
        </p:spPr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Summer 2023, Fall 2023, and Spring 2024</a:t>
            </a:r>
            <a:endParaRPr lang="en-US" sz="2800" b="1" dirty="0"/>
          </a:p>
          <a:p>
            <a:pPr marL="625064" lvl="1" indent="-214308"/>
            <a:endParaRPr lang="en-US" sz="2800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FD12B8C0-53F9-4FA3-3F4D-BF9876591F0E}"/>
              </a:ext>
            </a:extLst>
          </p:cNvPr>
          <p:cNvSpPr txBox="1">
            <a:spLocks/>
          </p:cNvSpPr>
          <p:nvPr/>
        </p:nvSpPr>
        <p:spPr>
          <a:xfrm>
            <a:off x="5796043" y="1684468"/>
            <a:ext cx="5252957" cy="2963732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0">
              <a:lnSpc>
                <a:spcPct val="100000"/>
              </a:lnSpc>
              <a:spcAft>
                <a:spcPts val="1600"/>
              </a:spcAft>
              <a:defRPr sz="2400">
                <a:latin typeface="Arial" charset="0"/>
                <a:ea typeface="Arial" charset="0"/>
                <a:cs typeface="Arial" charset="0"/>
              </a:defRPr>
            </a:lvl1pPr>
            <a:lvl2pPr marL="547674" indent="-19303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F0A2C"/>
              </a:buClr>
              <a:buFont typeface="Arial" charset="0"/>
              <a:buChar char="•"/>
              <a:tabLst/>
              <a:defRPr sz="1800">
                <a:latin typeface="Arial" charset="0"/>
                <a:ea typeface="Arial" charset="0"/>
                <a:cs typeface="Arial" charset="0"/>
              </a:defRPr>
            </a:lvl2pPr>
            <a:lvl3pPr marL="914377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3pPr>
            <a:lvl4pPr marL="1371566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4pPr>
            <a:lvl5pPr marL="1828754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5pPr>
            <a:lvl6pPr marL="2285943">
              <a:defRPr>
                <a:latin typeface="+mn-lt"/>
                <a:ea typeface="+mn-ea"/>
                <a:cs typeface="+mn-cs"/>
              </a:defRPr>
            </a:lvl6pPr>
            <a:lvl7pPr marL="2743131">
              <a:defRPr>
                <a:latin typeface="+mn-lt"/>
                <a:ea typeface="+mn-ea"/>
                <a:cs typeface="+mn-cs"/>
              </a:defRPr>
            </a:lvl7pPr>
            <a:lvl8pPr marL="3200320">
              <a:defRPr>
                <a:latin typeface="+mn-lt"/>
                <a:ea typeface="+mn-ea"/>
                <a:cs typeface="+mn-cs"/>
              </a:defRPr>
            </a:lvl8pPr>
            <a:lvl9pPr marL="3657509">
              <a:defRPr>
                <a:latin typeface="+mn-lt"/>
                <a:ea typeface="+mn-ea"/>
                <a:cs typeface="+mn-cs"/>
              </a:defRPr>
            </a:lvl9pPr>
          </a:lstStyle>
          <a:p>
            <a:pPr marL="990600" lvl="2" indent="-990600"/>
            <a:r>
              <a:rPr lang="en-US" sz="2800" b="1" kern="0" dirty="0">
                <a:solidFill>
                  <a:sysClr val="windowText" lastClr="000000"/>
                </a:solidFill>
              </a:rPr>
              <a:t>Method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Qualtrics survey 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Surveyed post-graduation</a:t>
            </a:r>
          </a:p>
          <a:p>
            <a:pPr marL="625064" lvl="1" indent="-214308"/>
            <a:r>
              <a:rPr lang="en-US" sz="1900" kern="0" dirty="0">
                <a:solidFill>
                  <a:sysClr val="windowText" lastClr="000000"/>
                </a:solidFill>
              </a:rPr>
              <a:t>Survey conducted in fall 2025 asked alumni for employment and additional education data six months post graduation from latest degree</a:t>
            </a:r>
          </a:p>
          <a:p>
            <a:pPr marL="625064" lvl="1" indent="-214308"/>
            <a:endParaRPr lang="en-US" sz="2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  <p:graphicFrame>
        <p:nvGraphicFramePr>
          <p:cNvPr id="8" name="Content Placeholder 7" descr="1,464 alumni were surveyed. Overall, there was a 19% response rate. The college response rates were as follows: 13% for the College of Business; 21% for the College of Education; 8% for the College of Engineering and Engineering Technology; 30% for the College of Health and Human Sciences; 25% for the College of Liberal Arts and Sciences; and 27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64465481"/>
              </p:ext>
            </p:extLst>
          </p:nvPr>
        </p:nvGraphicFramePr>
        <p:xfrm>
          <a:off x="575971" y="1270876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 descr="Same description as the previous object.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9251192"/>
              </p:ext>
            </p:extLst>
          </p:nvPr>
        </p:nvGraphicFramePr>
        <p:xfrm>
          <a:off x="1905000" y="1371600"/>
          <a:ext cx="8305800" cy="385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544962" y="191222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1464</a:t>
            </a:r>
          </a:p>
        </p:txBody>
      </p:sp>
      <p:sp>
        <p:nvSpPr>
          <p:cNvPr id="5" name="TextBox 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796919" y="233711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459</a:t>
            </a:r>
          </a:p>
        </p:txBody>
      </p:sp>
      <p:sp>
        <p:nvSpPr>
          <p:cNvPr id="12" name="TextBox 1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651999" y="2746850"/>
            <a:ext cx="776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355</a:t>
            </a:r>
          </a:p>
        </p:txBody>
      </p:sp>
      <p:sp>
        <p:nvSpPr>
          <p:cNvPr id="16" name="TextBox 1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048875" y="316741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119</a:t>
            </a:r>
          </a:p>
        </p:txBody>
      </p:sp>
      <p:sp>
        <p:nvSpPr>
          <p:cNvPr id="9" name="TextBox 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687825" y="3633664"/>
            <a:ext cx="798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167</a:t>
            </a:r>
          </a:p>
        </p:txBody>
      </p:sp>
      <p:sp>
        <p:nvSpPr>
          <p:cNvPr id="14" name="TextBox 1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194056" y="4042165"/>
            <a:ext cx="738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308</a:t>
            </a:r>
          </a:p>
        </p:txBody>
      </p:sp>
      <p:sp>
        <p:nvSpPr>
          <p:cNvPr id="11" name="TextBox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379461" y="4450666"/>
            <a:ext cx="907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56</a:t>
            </a:r>
          </a:p>
        </p:txBody>
      </p:sp>
    </p:spTree>
    <p:extLst>
      <p:ext uri="{BB962C8B-B14F-4D97-AF65-F5344CB8AC3E}">
        <p14:creationId xmlns:p14="http://schemas.microsoft.com/office/powerpoint/2010/main" val="196618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Status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</a:extLst>
          </p:cNvPr>
          <p:cNvSpPr txBox="1"/>
          <p:nvPr/>
        </p:nvSpPr>
        <p:spPr>
          <a:xfrm>
            <a:off x="4636602" y="5703888"/>
            <a:ext cx="291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372</a:t>
            </a:r>
          </a:p>
        </p:txBody>
      </p:sp>
      <p:graphicFrame>
        <p:nvGraphicFramePr>
          <p:cNvPr id="9" name="Content Placeholder 8" descr="There were 372 total respondents to the current primary status question. Overall 74% reported being employed full time. 9% reporting seeking employment, 11% reported being enrolled in a program of continuing education, 4% reported being employed part-time. Only %1 reported they were not seeking employment or continuing education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32818279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 descr="There were 372 total respondents to the current primary status question. Overall 74% reported being employed full time. 9% reporting seeking employment, 11% reported being enrolled in a program of continuing education, 4% reported being employed part-time. Only 1% reported they were not seeking employment or continuing education.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7169597"/>
              </p:ext>
            </p:extLst>
          </p:nvPr>
        </p:nvGraphicFramePr>
        <p:xfrm>
          <a:off x="1371600" y="1154112"/>
          <a:ext cx="9296400" cy="4408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Employment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4632112" y="5720139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245</a:t>
            </a:r>
          </a:p>
        </p:txBody>
      </p:sp>
      <p:graphicFrame>
        <p:nvGraphicFramePr>
          <p:cNvPr id="3" name="Chart 2" descr="245 respondents answered the question about their primary employment. 81% reported working in a traditional employment setting. 5% reported working in temporary/contract work, 4% working in a postgraduate internship/fellowship and 2% each reported other categories such as non-tenure/tenure track faculty, entrepreneur/freelance or other. 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661330"/>
              </p:ext>
            </p:extLst>
          </p:nvPr>
        </p:nvGraphicFramePr>
        <p:xfrm>
          <a:off x="2057400" y="1172323"/>
          <a:ext cx="8915400" cy="4390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90839897"/>
              </p:ext>
            </p:extLst>
          </p:nvPr>
        </p:nvGraphicFramePr>
        <p:xfrm>
          <a:off x="584200" y="1447800"/>
          <a:ext cx="11023599" cy="1645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350000">
                  <a:extLst>
                    <a:ext uri="{9D8B030D-6E8A-4147-A177-3AD203B41FA5}">
                      <a16:colId xmlns:a16="http://schemas.microsoft.com/office/drawing/2014/main" val="420467786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87863119"/>
                    </a:ext>
                  </a:extLst>
                </a:gridCol>
                <a:gridCol w="2158999">
                  <a:extLst>
                    <a:ext uri="{9D8B030D-6E8A-4147-A177-3AD203B41FA5}">
                      <a16:colId xmlns:a16="http://schemas.microsoft.com/office/drawing/2014/main" val="688700533"/>
                    </a:ext>
                  </a:extLst>
                </a:gridCol>
              </a:tblGrid>
              <a:tr h="1390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00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earned income (before taxes, in U.S. $)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70,000.00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3716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Amount of guaranteed first year/signing bonus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5,000.00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039544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C700AE4-16A0-48F9-97D7-2941257E5D62}"/>
              </a:ext>
            </a:extLst>
          </p:cNvPr>
          <p:cNvSpPr txBox="1"/>
          <p:nvPr/>
        </p:nvSpPr>
        <p:spPr>
          <a:xfrm>
            <a:off x="2743200" y="5029200"/>
            <a:ext cx="1013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335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241</a:t>
            </a:r>
          </a:p>
        </p:txBody>
      </p:sp>
      <p:graphicFrame>
        <p:nvGraphicFramePr>
          <p:cNvPr id="10" name="Content Placeholder 9" descr="241 alumni answered the question related to the relatedness of their NIU degree to their current job. Most reported it was related to a great extent (57%) or a moderate extent (22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88117772"/>
              </p:ext>
            </p:extLst>
          </p:nvPr>
        </p:nvGraphicFramePr>
        <p:xfrm>
          <a:off x="1143000" y="1216025"/>
          <a:ext cx="100584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 descr="Same description as the previous object.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893394"/>
              </p:ext>
            </p:extLst>
          </p:nvPr>
        </p:nvGraphicFramePr>
        <p:xfrm>
          <a:off x="1676400" y="1295400"/>
          <a:ext cx="8686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 descr="Same as the previous object.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108040"/>
              </p:ext>
            </p:extLst>
          </p:nvPr>
        </p:nvGraphicFramePr>
        <p:xfrm>
          <a:off x="2133600" y="1216025"/>
          <a:ext cx="7848600" cy="4253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C700AE4-16A0-48F9-97D7-2941257E5D62}"/>
              </a:ext>
            </a:extLst>
          </p:cNvPr>
          <p:cNvSpPr txBox="1"/>
          <p:nvPr/>
        </p:nvSpPr>
        <p:spPr>
          <a:xfrm>
            <a:off x="2743200" y="5029200"/>
            <a:ext cx="1013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335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24</a:t>
            </a:r>
          </a:p>
        </p:txBody>
      </p:sp>
      <p:graphicFrame>
        <p:nvGraphicFramePr>
          <p:cNvPr id="10" name="Content Placeholder 9" descr="24 alumni responded to the question asking about their preparation to pursue additional education. Most reported they were prepared to a great extent (63%) and moderate extent (38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491311051"/>
              </p:ext>
            </p:extLst>
          </p:nvPr>
        </p:nvGraphicFramePr>
        <p:xfrm>
          <a:off x="593883" y="1207558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 descr="Same description as the previous object.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4803726"/>
              </p:ext>
            </p:extLst>
          </p:nvPr>
        </p:nvGraphicFramePr>
        <p:xfrm>
          <a:off x="2286000" y="1371600"/>
          <a:ext cx="7696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</a:rPr>
              <a:t>Williston Hall, 3</a:t>
            </a:r>
            <a:r>
              <a:rPr lang="en-US" sz="2000" baseline="30000" dirty="0">
                <a:solidFill>
                  <a:schemeClr val="tx1"/>
                </a:solidFill>
              </a:rPr>
              <a:t>rd</a:t>
            </a:r>
            <a:r>
              <a:rPr lang="en-US" sz="2000" dirty="0">
                <a:solidFill>
                  <a:schemeClr val="tx1"/>
                </a:solidFill>
              </a:rPr>
              <a:t> Floor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aae@niu.edu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2023-2024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737311-5AD2-42F9-87CC-89085D6241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13016D-B126-46F2-970E-B91725B5AF66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3.xml><?xml version="1.0" encoding="utf-8"?>
<ds:datastoreItem xmlns:ds="http://schemas.openxmlformats.org/officeDocument/2006/customXml" ds:itemID="{11B07A33-76BE-4E6F-9C12-A595917DB5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39127</TotalTime>
  <Words>301</Words>
  <Application>Microsoft Office PowerPoint</Application>
  <PresentationFormat>Widescreen</PresentationFormat>
  <Paragraphs>69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Graduate Students Academic Year 2023-2024  Employment and Additional Education   Accreditation, Assessment and Evaluation</vt:lpstr>
      <vt:lpstr>Background</vt:lpstr>
      <vt:lpstr>Response Rates (N = Total Number of Alumni)</vt:lpstr>
      <vt:lpstr>Current Primary Status </vt:lpstr>
      <vt:lpstr>Current Primary Employment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340</cp:revision>
  <dcterms:created xsi:type="dcterms:W3CDTF">2016-07-12T08:38:50Z</dcterms:created>
  <dcterms:modified xsi:type="dcterms:W3CDTF">2026-06-02T19:00:52Z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