
<file path=[Content_Types].xml><?xml version="1.0" encoding="utf-8"?>
<Types xmlns="http://schemas.openxmlformats.org/package/2006/content-types">
  <Default Extension="bin" ContentType="application/vnd.openxmlformats-officedocument.oleObject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312" r:id="rId7"/>
    <p:sldId id="327" r:id="rId8"/>
    <p:sldId id="316" r:id="rId9"/>
    <p:sldId id="329" r:id="rId10"/>
    <p:sldId id="319" r:id="rId11"/>
    <p:sldId id="328" r:id="rId12"/>
    <p:sldId id="302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Pawirosetiko" initials="JP" lastIdx="5" clrIdx="0">
    <p:extLst>
      <p:ext uri="{19B8F6BF-5375-455C-9EA6-DF929625EA0E}">
        <p15:presenceInfo xmlns:p15="http://schemas.microsoft.com/office/powerpoint/2012/main" userId="12c24b2b0b43a36f" providerId="Windows Live"/>
      </p:ext>
    </p:extLst>
  </p:cmAuthor>
  <p:cmAuthor id="2" name="Carrie Zack" initials="CZ" lastIdx="22" clrIdx="1">
    <p:extLst>
      <p:ext uri="{19B8F6BF-5375-455C-9EA6-DF929625EA0E}">
        <p15:presenceInfo xmlns:p15="http://schemas.microsoft.com/office/powerpoint/2012/main" userId="S-1-5-21-75789278-931947629-1008150880-131481" providerId="AD"/>
      </p:ext>
    </p:extLst>
  </p:cmAuthor>
  <p:cmAuthor id="3" name="Tawanda Gipson" initials="TG" lastIdx="28" clrIdx="2">
    <p:extLst>
      <p:ext uri="{19B8F6BF-5375-455C-9EA6-DF929625EA0E}">
        <p15:presenceInfo xmlns:p15="http://schemas.microsoft.com/office/powerpoint/2012/main" userId="S-1-5-21-75789278-931947629-1008150880-436568" providerId="AD"/>
      </p:ext>
    </p:extLst>
  </p:cmAuthor>
  <p:cmAuthor id="4" name="Ritu Subramony" initials="RS" lastIdx="7" clrIdx="3">
    <p:extLst>
      <p:ext uri="{19B8F6BF-5375-455C-9EA6-DF929625EA0E}">
        <p15:presenceInfo xmlns:p15="http://schemas.microsoft.com/office/powerpoint/2012/main" userId="S-1-5-21-75789278-931947629-1008150880-5050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02A"/>
    <a:srgbClr val="D0DF00"/>
    <a:srgbClr val="FEDB00"/>
    <a:srgbClr val="E35205"/>
    <a:srgbClr val="D00A2C"/>
    <a:srgbClr val="00A9E0"/>
    <a:srgbClr val="00968F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511FBC-CF16-4F44-A651-F86656093034}" v="22" dt="2026-06-05T20:00:23.25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/>
    <p:restoredTop sz="97356"/>
  </p:normalViewPr>
  <p:slideViewPr>
    <p:cSldViewPr>
      <p:cViewPr>
        <p:scale>
          <a:sx n="60" d="100"/>
          <a:sy n="60" d="100"/>
        </p:scale>
        <p:origin x="164" y="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276"/>
    </p:cViewPr>
  </p:sorter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wanda Paul" userId="ed6ccd50-a936-4c91-b072-d2326f4cd03b" providerId="ADAL" clId="{B9A97316-E170-4377-8640-D294782AADE2}"/>
    <pc:docChg chg="custSel modSld">
      <pc:chgData name="Tawanda Paul" userId="ed6ccd50-a936-4c91-b072-d2326f4cd03b" providerId="ADAL" clId="{B9A97316-E170-4377-8640-D294782AADE2}" dt="2026-06-05T20:00:23.251" v="68" actId="962"/>
      <pc:docMkLst>
        <pc:docMk/>
      </pc:docMkLst>
      <pc:sldChg chg="modSp mod">
        <pc:chgData name="Tawanda Paul" userId="ed6ccd50-a936-4c91-b072-d2326f4cd03b" providerId="ADAL" clId="{B9A97316-E170-4377-8640-D294782AADE2}" dt="2026-06-05T19:41:14.500" v="7" actId="962"/>
        <pc:sldMkLst>
          <pc:docMk/>
          <pc:sldMk cId="0" sldId="281"/>
        </pc:sldMkLst>
        <pc:spChg chg="mod">
          <ac:chgData name="Tawanda Paul" userId="ed6ccd50-a936-4c91-b072-d2326f4cd03b" providerId="ADAL" clId="{B9A97316-E170-4377-8640-D294782AADE2}" dt="2026-06-05T19:41:03.287" v="3" actId="962"/>
          <ac:spMkLst>
            <pc:docMk/>
            <pc:sldMk cId="0" sldId="281"/>
            <ac:spMk id="9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19:40:54.692" v="2" actId="962"/>
          <ac:spMkLst>
            <pc:docMk/>
            <pc:sldMk cId="0" sldId="281"/>
            <ac:spMk id="4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19:41:11.718" v="6" actId="962"/>
          <ac:spMkLst>
            <pc:docMk/>
            <pc:sldMk cId="0" sldId="281"/>
            <ac:spMk id="109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5T19:41:06.305" v="4" actId="962"/>
          <ac:picMkLst>
            <pc:docMk/>
            <pc:sldMk cId="0" sldId="281"/>
            <ac:picMk id="72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5T19:41:09.072" v="5" actId="962"/>
          <ac:picMkLst>
            <pc:docMk/>
            <pc:sldMk cId="0" sldId="281"/>
            <ac:picMk id="107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5T19:41:14.500" v="7" actId="962"/>
          <ac:picMkLst>
            <pc:docMk/>
            <pc:sldMk cId="0" sldId="281"/>
            <ac:picMk id="110" creationId="{00000000-0000-0000-0000-000000000000}"/>
          </ac:picMkLst>
        </pc:picChg>
      </pc:sldChg>
      <pc:sldChg chg="modSp mod">
        <pc:chgData name="Tawanda Paul" userId="ed6ccd50-a936-4c91-b072-d2326f4cd03b" providerId="ADAL" clId="{B9A97316-E170-4377-8640-D294782AADE2}" dt="2026-06-05T19:41:37.505" v="9" actId="962"/>
        <pc:sldMkLst>
          <pc:docMk/>
          <pc:sldMk cId="3394225868" sldId="282"/>
        </pc:sldMkLst>
        <pc:spChg chg="mod">
          <ac:chgData name="Tawanda Paul" userId="ed6ccd50-a936-4c91-b072-d2326f4cd03b" providerId="ADAL" clId="{B9A97316-E170-4377-8640-D294782AADE2}" dt="2026-06-05T19:41:37.505" v="9" actId="962"/>
          <ac:spMkLst>
            <pc:docMk/>
            <pc:sldMk cId="3394225868" sldId="282"/>
            <ac:spMk id="2" creationId="{F2FDE226-03E6-4285-A76E-867E276203EB}"/>
          </ac:spMkLst>
        </pc:spChg>
        <pc:spChg chg="mod">
          <ac:chgData name="Tawanda Paul" userId="ed6ccd50-a936-4c91-b072-d2326f4cd03b" providerId="ADAL" clId="{B9A97316-E170-4377-8640-D294782AADE2}" dt="2026-06-05T19:41:31.388" v="8" actId="962"/>
          <ac:spMkLst>
            <pc:docMk/>
            <pc:sldMk cId="3394225868" sldId="282"/>
            <ac:spMk id="5" creationId="{00000000-0000-0000-0000-000000000000}"/>
          </ac:spMkLst>
        </pc:spChg>
      </pc:sldChg>
      <pc:sldChg chg="modSp mod">
        <pc:chgData name="Tawanda Paul" userId="ed6ccd50-a936-4c91-b072-d2326f4cd03b" providerId="ADAL" clId="{B9A97316-E170-4377-8640-D294782AADE2}" dt="2026-06-05T19:45:01" v="50" actId="962"/>
        <pc:sldMkLst>
          <pc:docMk/>
          <pc:sldMk cId="134674251" sldId="302"/>
        </pc:sldMkLst>
        <pc:spChg chg="mod">
          <ac:chgData name="Tawanda Paul" userId="ed6ccd50-a936-4c91-b072-d2326f4cd03b" providerId="ADAL" clId="{B9A97316-E170-4377-8640-D294782AADE2}" dt="2026-06-05T19:45:01" v="50" actId="962"/>
          <ac:spMkLst>
            <pc:docMk/>
            <pc:sldMk cId="134674251" sldId="302"/>
            <ac:spMk id="4" creationId="{126DE044-B376-4F56-85F5-25AC769A57F1}"/>
          </ac:spMkLst>
        </pc:spChg>
        <pc:spChg chg="mod">
          <ac:chgData name="Tawanda Paul" userId="ed6ccd50-a936-4c91-b072-d2326f4cd03b" providerId="ADAL" clId="{B9A97316-E170-4377-8640-D294782AADE2}" dt="2026-06-05T19:44:58.020" v="49" actId="962"/>
          <ac:spMkLst>
            <pc:docMk/>
            <pc:sldMk cId="134674251" sldId="302"/>
            <ac:spMk id="5" creationId="{09C419EE-58DE-46CF-AC7F-82169C565DDB}"/>
          </ac:spMkLst>
        </pc:spChg>
      </pc:sldChg>
      <pc:sldChg chg="modSp mod">
        <pc:chgData name="Tawanda Paul" userId="ed6ccd50-a936-4c91-b072-d2326f4cd03b" providerId="ADAL" clId="{B9A97316-E170-4377-8640-D294782AADE2}" dt="2026-06-05T19:48:06.717" v="54" actId="962"/>
        <pc:sldMkLst>
          <pc:docMk/>
          <pc:sldMk cId="1966182217" sldId="312"/>
        </pc:sldMkLst>
        <pc:spChg chg="mod">
          <ac:chgData name="Tawanda Paul" userId="ed6ccd50-a936-4c91-b072-d2326f4cd03b" providerId="ADAL" clId="{B9A97316-E170-4377-8640-D294782AADE2}" dt="2026-06-05T19:41:45.968" v="10" actId="962"/>
          <ac:spMkLst>
            <pc:docMk/>
            <pc:sldMk cId="1966182217" sldId="312"/>
            <ac:spMk id="3" creationId="{CAC5751A-FEBA-46BA-B723-1C6C4C2B2F08}"/>
          </ac:spMkLst>
        </pc:spChg>
        <pc:spChg chg="mod">
          <ac:chgData name="Tawanda Paul" userId="ed6ccd50-a936-4c91-b072-d2326f4cd03b" providerId="ADAL" clId="{B9A97316-E170-4377-8640-D294782AADE2}" dt="2026-06-05T19:41:48.720" v="11" actId="962"/>
          <ac:spMkLst>
            <pc:docMk/>
            <pc:sldMk cId="1966182217" sldId="312"/>
            <ac:spMk id="4" creationId="{09CEC72A-5BBF-4E68-B5CA-03DEDCF7A89D}"/>
          </ac:spMkLst>
        </pc:spChg>
        <pc:spChg chg="ord">
          <ac:chgData name="Tawanda Paul" userId="ed6ccd50-a936-4c91-b072-d2326f4cd03b" providerId="ADAL" clId="{B9A97316-E170-4377-8640-D294782AADE2}" dt="2026-06-05T19:42:00.603" v="13"/>
          <ac:spMkLst>
            <pc:docMk/>
            <pc:sldMk cId="1966182217" sldId="312"/>
            <ac:spMk id="10" creationId="{00000000-0000-0000-0000-000000000000}"/>
          </ac:spMkLst>
        </pc:spChg>
        <pc:spChg chg="ord">
          <ac:chgData name="Tawanda Paul" userId="ed6ccd50-a936-4c91-b072-d2326f4cd03b" providerId="ADAL" clId="{B9A97316-E170-4377-8640-D294782AADE2}" dt="2026-06-05T19:42:28.165" v="21"/>
          <ac:spMkLst>
            <pc:docMk/>
            <pc:sldMk cId="1966182217" sldId="312"/>
            <ac:spMk id="11" creationId="{00000000-0000-0000-0000-000000000000}"/>
          </ac:spMkLst>
        </pc:spChg>
        <pc:spChg chg="ord">
          <ac:chgData name="Tawanda Paul" userId="ed6ccd50-a936-4c91-b072-d2326f4cd03b" providerId="ADAL" clId="{B9A97316-E170-4377-8640-D294782AADE2}" dt="2026-06-05T19:42:17.284" v="18"/>
          <ac:spMkLst>
            <pc:docMk/>
            <pc:sldMk cId="1966182217" sldId="312"/>
            <ac:spMk id="12" creationId="{00000000-0000-0000-0000-000000000000}"/>
          </ac:spMkLst>
        </pc:spChg>
        <pc:spChg chg="ord">
          <ac:chgData name="Tawanda Paul" userId="ed6ccd50-a936-4c91-b072-d2326f4cd03b" providerId="ADAL" clId="{B9A97316-E170-4377-8640-D294782AADE2}" dt="2026-06-05T19:42:10.986" v="16"/>
          <ac:spMkLst>
            <pc:docMk/>
            <pc:sldMk cId="1966182217" sldId="312"/>
            <ac:spMk id="14" creationId="{00000000-0000-0000-0000-000000000000}"/>
          </ac:spMkLst>
        </pc:spChg>
        <pc:spChg chg="ord">
          <ac:chgData name="Tawanda Paul" userId="ed6ccd50-a936-4c91-b072-d2326f4cd03b" providerId="ADAL" clId="{B9A97316-E170-4377-8640-D294782AADE2}" dt="2026-06-05T19:42:24.055" v="20"/>
          <ac:spMkLst>
            <pc:docMk/>
            <pc:sldMk cId="1966182217" sldId="312"/>
            <ac:spMk id="16" creationId="{00000000-0000-0000-0000-000000000000}"/>
          </ac:spMkLst>
        </pc:spChg>
        <pc:graphicFrameChg chg="mod">
          <ac:chgData name="Tawanda Paul" userId="ed6ccd50-a936-4c91-b072-d2326f4cd03b" providerId="ADAL" clId="{B9A97316-E170-4377-8640-D294782AADE2}" dt="2026-06-05T19:47:37.223" v="52" actId="962"/>
          <ac:graphicFrameMkLst>
            <pc:docMk/>
            <pc:sldMk cId="1966182217" sldId="312"/>
            <ac:graphicFrameMk id="8" creationId="{00000000-0000-0000-0000-000000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19:48:06.717" v="54" actId="962"/>
          <ac:graphicFrameMkLst>
            <pc:docMk/>
            <pc:sldMk cId="1966182217" sldId="312"/>
            <ac:graphicFrameMk id="17" creationId="{00000000-0008-0000-0200-000003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19:55:41.616" v="60" actId="962"/>
        <pc:sldMkLst>
          <pc:docMk/>
          <pc:sldMk cId="640860398" sldId="316"/>
        </pc:sldMkLst>
        <pc:spChg chg="mod">
          <ac:chgData name="Tawanda Paul" userId="ed6ccd50-a936-4c91-b072-d2326f4cd03b" providerId="ADAL" clId="{B9A97316-E170-4377-8640-D294782AADE2}" dt="2026-06-05T19:43:28.207" v="34" actId="962"/>
          <ac:spMkLst>
            <pc:docMk/>
            <pc:sldMk cId="640860398" sldId="316"/>
            <ac:spMk id="4" creationId="{0B6A29ED-0709-4B00-83CC-1751096E0D16}"/>
          </ac:spMkLst>
        </pc:spChg>
        <pc:spChg chg="mod">
          <ac:chgData name="Tawanda Paul" userId="ed6ccd50-a936-4c91-b072-d2326f4cd03b" providerId="ADAL" clId="{B9A97316-E170-4377-8640-D294782AADE2}" dt="2026-06-05T19:43:30.715" v="35" actId="962"/>
          <ac:spMkLst>
            <pc:docMk/>
            <pc:sldMk cId="640860398" sldId="316"/>
            <ac:spMk id="5" creationId="{24477336-6639-4AD9-92B8-004FACAA395F}"/>
          </ac:spMkLst>
        </pc:spChg>
        <pc:graphicFrameChg chg="mod ord">
          <ac:chgData name="Tawanda Paul" userId="ed6ccd50-a936-4c91-b072-d2326f4cd03b" providerId="ADAL" clId="{B9A97316-E170-4377-8640-D294782AADE2}" dt="2026-06-05T19:55:41.616" v="60" actId="962"/>
          <ac:graphicFrameMkLst>
            <pc:docMk/>
            <pc:sldMk cId="640860398" sldId="316"/>
            <ac:graphicFrameMk id="9" creationId="{00000000-0008-0000-0000-000003000000}"/>
          </ac:graphicFrameMkLst>
        </pc:graphicFrameChg>
      </pc:sldChg>
      <pc:sldChg chg="delSp modSp mod">
        <pc:chgData name="Tawanda Paul" userId="ed6ccd50-a936-4c91-b072-d2326f4cd03b" providerId="ADAL" clId="{B9A97316-E170-4377-8640-D294782AADE2}" dt="2026-06-05T19:57:11.097" v="64" actId="962"/>
        <pc:sldMkLst>
          <pc:docMk/>
          <pc:sldMk cId="247787451" sldId="319"/>
        </pc:sldMkLst>
        <pc:spChg chg="mod">
          <ac:chgData name="Tawanda Paul" userId="ed6ccd50-a936-4c91-b072-d2326f4cd03b" providerId="ADAL" clId="{B9A97316-E170-4377-8640-D294782AADE2}" dt="2026-06-05T19:43:59.588" v="39" actId="962"/>
          <ac:spMkLst>
            <pc:docMk/>
            <pc:sldMk cId="247787451" sldId="319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5T19:44:02.976" v="40" actId="962"/>
          <ac:spMkLst>
            <pc:docMk/>
            <pc:sldMk cId="247787451" sldId="319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5T19:44:06.813" v="41" actId="478"/>
          <ac:spMkLst>
            <pc:docMk/>
            <pc:sldMk cId="247787451" sldId="319"/>
            <ac:spMk id="7" creationId="{EC700AE4-16A0-48F9-97D7-2941257E5D62}"/>
          </ac:spMkLst>
        </pc:spChg>
        <pc:graphicFrameChg chg="mod ord">
          <ac:chgData name="Tawanda Paul" userId="ed6ccd50-a936-4c91-b072-d2326f4cd03b" providerId="ADAL" clId="{B9A97316-E170-4377-8640-D294782AADE2}" dt="2026-06-05T19:57:11.097" v="64" actId="962"/>
          <ac:graphicFrameMkLst>
            <pc:docMk/>
            <pc:sldMk cId="247787451" sldId="319"/>
            <ac:graphicFrameMk id="8" creationId="{00000000-0008-0000-0000-000004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19:56:49.887" v="62" actId="962"/>
          <ac:graphicFrameMkLst>
            <pc:docMk/>
            <pc:sldMk cId="247787451" sldId="319"/>
            <ac:graphicFrameMk id="10" creationId="{00000000-0000-0000-0000-000000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19:53:07.427" v="58" actId="962"/>
        <pc:sldMkLst>
          <pc:docMk/>
          <pc:sldMk cId="2515116820" sldId="327"/>
        </pc:sldMkLst>
        <pc:spChg chg="mod">
          <ac:chgData name="Tawanda Paul" userId="ed6ccd50-a936-4c91-b072-d2326f4cd03b" providerId="ADAL" clId="{B9A97316-E170-4377-8640-D294782AADE2}" dt="2026-06-05T19:43:00.595" v="29" actId="962"/>
          <ac:spMkLst>
            <pc:docMk/>
            <pc:sldMk cId="2515116820" sldId="327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19:43:03.416" v="30" actId="962"/>
          <ac:spMkLst>
            <pc:docMk/>
            <pc:sldMk cId="2515116820" sldId="327"/>
            <ac:spMk id="5" creationId="{00000000-0000-0000-0000-000000000000}"/>
          </ac:spMkLst>
        </pc:spChg>
        <pc:graphicFrameChg chg="mod ord">
          <ac:chgData name="Tawanda Paul" userId="ed6ccd50-a936-4c91-b072-d2326f4cd03b" providerId="ADAL" clId="{B9A97316-E170-4377-8640-D294782AADE2}" dt="2026-06-05T19:53:07.427" v="58" actId="962"/>
          <ac:graphicFrameMkLst>
            <pc:docMk/>
            <pc:sldMk cId="2515116820" sldId="327"/>
            <ac:graphicFrameMk id="9" creationId="{00000000-0000-0000-0000-000000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19:52:51.861" v="56" actId="962"/>
          <ac:graphicFrameMkLst>
            <pc:docMk/>
            <pc:sldMk cId="2515116820" sldId="327"/>
            <ac:graphicFrameMk id="11" creationId="{00000000-0008-0000-0000-000002000000}"/>
          </ac:graphicFrameMkLst>
        </pc:graphicFrameChg>
      </pc:sldChg>
      <pc:sldChg chg="delSp modSp mod">
        <pc:chgData name="Tawanda Paul" userId="ed6ccd50-a936-4c91-b072-d2326f4cd03b" providerId="ADAL" clId="{B9A97316-E170-4377-8640-D294782AADE2}" dt="2026-06-05T20:00:23.251" v="68" actId="962"/>
        <pc:sldMkLst>
          <pc:docMk/>
          <pc:sldMk cId="2853466335" sldId="328"/>
        </pc:sldMkLst>
        <pc:spChg chg="mod">
          <ac:chgData name="Tawanda Paul" userId="ed6ccd50-a936-4c91-b072-d2326f4cd03b" providerId="ADAL" clId="{B9A97316-E170-4377-8640-D294782AADE2}" dt="2026-06-05T19:44:33.823" v="44" actId="962"/>
          <ac:spMkLst>
            <pc:docMk/>
            <pc:sldMk cId="2853466335" sldId="328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5T19:44:36.194" v="45" actId="962"/>
          <ac:spMkLst>
            <pc:docMk/>
            <pc:sldMk cId="2853466335" sldId="328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5T19:44:39.896" v="46" actId="478"/>
          <ac:spMkLst>
            <pc:docMk/>
            <pc:sldMk cId="2853466335" sldId="328"/>
            <ac:spMk id="7" creationId="{EC700AE4-16A0-48F9-97D7-2941257E5D62}"/>
          </ac:spMkLst>
        </pc:spChg>
        <pc:graphicFrameChg chg="mod ord">
          <ac:chgData name="Tawanda Paul" userId="ed6ccd50-a936-4c91-b072-d2326f4cd03b" providerId="ADAL" clId="{B9A97316-E170-4377-8640-D294782AADE2}" dt="2026-06-05T20:00:23.251" v="68" actId="962"/>
          <ac:graphicFrameMkLst>
            <pc:docMk/>
            <pc:sldMk cId="2853466335" sldId="328"/>
            <ac:graphicFrameMk id="9" creationId="{00000000-0008-0000-0000-000005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20:00:05.510" v="66" actId="962"/>
          <ac:graphicFrameMkLst>
            <pc:docMk/>
            <pc:sldMk cId="2853466335" sldId="328"/>
            <ac:graphicFrameMk id="10" creationId="{00000000-0000-0000-0000-000000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19:43:47.798" v="38" actId="962"/>
        <pc:sldMkLst>
          <pc:docMk/>
          <pc:sldMk cId="506670031" sldId="329"/>
        </pc:sldMkLst>
        <pc:spChg chg="mod">
          <ac:chgData name="Tawanda Paul" userId="ed6ccd50-a936-4c91-b072-d2326f4cd03b" providerId="ADAL" clId="{B9A97316-E170-4377-8640-D294782AADE2}" dt="2026-06-05T19:43:44.830" v="37" actId="962"/>
          <ac:spMkLst>
            <pc:docMk/>
            <pc:sldMk cId="506670031" sldId="329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19:43:47.798" v="38" actId="962"/>
          <ac:spMkLst>
            <pc:docMk/>
            <pc:sldMk cId="506670031" sldId="329"/>
            <ac:spMk id="5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2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9-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8228528"/>
        <c:axId val="678222952"/>
      </c:barChart>
      <c:catAx>
        <c:axId val="67822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2952"/>
        <c:crosses val="autoZero"/>
        <c:auto val="1"/>
        <c:lblAlgn val="ctr"/>
        <c:lblOffset val="100"/>
        <c:noMultiLvlLbl val="0"/>
      </c:catAx>
      <c:valAx>
        <c:axId val="678222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'College Responses'!$E$4:$E$10</c:f>
              <c:strCache>
                <c:ptCount val="7"/>
                <c:pt idx="0">
                  <c:v>College of Visual &amp; Performing Arts</c:v>
                </c:pt>
                <c:pt idx="1">
                  <c:v>College of Liberal Arts &amp; Sciences</c:v>
                </c:pt>
                <c:pt idx="2">
                  <c:v>College of Health &amp; Human Sciences</c:v>
                </c:pt>
                <c:pt idx="3">
                  <c:v>College of Engineering &amp; Engineering Technology</c:v>
                </c:pt>
                <c:pt idx="4">
                  <c:v>College of Education</c:v>
                </c:pt>
                <c:pt idx="5">
                  <c:v>College of Business</c:v>
                </c:pt>
                <c:pt idx="6">
                  <c:v>Overall</c:v>
                </c:pt>
              </c:strCache>
            </c:strRef>
          </c:cat>
          <c:val>
            <c:numRef>
              <c:f>'College Responses'!$H$4:$H$10</c:f>
              <c:numCache>
                <c:formatCode>0%</c:formatCode>
                <c:ptCount val="7"/>
                <c:pt idx="0">
                  <c:v>0.18497109826589594</c:v>
                </c:pt>
                <c:pt idx="1">
                  <c:v>0.21575984990619138</c:v>
                </c:pt>
                <c:pt idx="2">
                  <c:v>0.16898954703832753</c:v>
                </c:pt>
                <c:pt idx="3">
                  <c:v>0.18972332015810275</c:v>
                </c:pt>
                <c:pt idx="4">
                  <c:v>0.23723723723723725</c:v>
                </c:pt>
                <c:pt idx="5">
                  <c:v>0.14794007490636704</c:v>
                </c:pt>
                <c:pt idx="6">
                  <c:v>0.19263552676440504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58-4B17-9D86-7A1A0137FB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99037936"/>
        <c:axId val="899031704"/>
      </c:barChart>
      <c:catAx>
        <c:axId val="899037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31704"/>
        <c:crosses val="autoZero"/>
        <c:auto val="1"/>
        <c:lblAlgn val="ctr"/>
        <c:lblOffset val="100"/>
        <c:noMultiLvlLbl val="0"/>
      </c:catAx>
      <c:valAx>
        <c:axId val="89903170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37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'[First Destination 2021-22.xlsx]Undergrad'!$A$6:$A$12</c:f>
              <c:strCache>
                <c:ptCount val="7"/>
                <c:pt idx="0">
                  <c:v>Serving in the military</c:v>
                </c:pt>
                <c:pt idx="1">
                  <c:v>Not seeking employment or continuing education at this time</c:v>
                </c:pt>
                <c:pt idx="2">
                  <c:v>Employed part-time</c:v>
                </c:pt>
                <c:pt idx="3">
                  <c:v>Planning to continue education but not yet enrolled</c:v>
                </c:pt>
                <c:pt idx="4">
                  <c:v>Enrolled in a program of continuing education</c:v>
                </c:pt>
                <c:pt idx="5">
                  <c:v>Seeking employment</c:v>
                </c:pt>
                <c:pt idx="6">
                  <c:v>Employed full-time</c:v>
                </c:pt>
              </c:strCache>
            </c:strRef>
          </c:cat>
          <c:val>
            <c:numRef>
              <c:f>'[First Destination 2021-22.xlsx]Undergrad'!$C$6:$C$12</c:f>
              <c:numCache>
                <c:formatCode>0%</c:formatCode>
                <c:ptCount val="7"/>
                <c:pt idx="0">
                  <c:v>7.104795737122558E-3</c:v>
                </c:pt>
                <c:pt idx="1">
                  <c:v>1.7761989342806393E-2</c:v>
                </c:pt>
                <c:pt idx="2">
                  <c:v>3.3747779751332148E-2</c:v>
                </c:pt>
                <c:pt idx="3">
                  <c:v>7.9928952042628773E-2</c:v>
                </c:pt>
                <c:pt idx="4">
                  <c:v>0.19538188277087035</c:v>
                </c:pt>
                <c:pt idx="5">
                  <c:v>0.24866785079928952</c:v>
                </c:pt>
                <c:pt idx="6">
                  <c:v>0.41740674955595025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1C-40B9-94A0-E8154FD610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01227832"/>
        <c:axId val="1101228160"/>
      </c:barChart>
      <c:catAx>
        <c:axId val="1101227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228160"/>
        <c:crosses val="autoZero"/>
        <c:auto val="1"/>
        <c:lblAlgn val="ctr"/>
        <c:lblOffset val="100"/>
        <c:noMultiLvlLbl val="0"/>
      </c:catAx>
      <c:valAx>
        <c:axId val="1101228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1227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'[First Destination 2021-22.xlsx]Undergrad'!$A$19:$A$23</c:f>
              <c:strCache>
                <c:ptCount val="5"/>
                <c:pt idx="0">
                  <c:v>Entrepreneur </c:v>
                </c:pt>
                <c:pt idx="1">
                  <c:v>Postgraduate internship or fellowship</c:v>
                </c:pt>
                <c:pt idx="2">
                  <c:v>Other work category (please specify)</c:v>
                </c:pt>
                <c:pt idx="3">
                  <c:v>Temporary/contract work </c:v>
                </c:pt>
                <c:pt idx="4">
                  <c:v>Traditional employment setting</c:v>
                </c:pt>
              </c:strCache>
            </c:strRef>
          </c:cat>
          <c:val>
            <c:numRef>
              <c:f>'[First Destination 2021-22.xlsx]Undergrad'!$C$19:$C$23</c:f>
              <c:numCache>
                <c:formatCode>0%</c:formatCode>
                <c:ptCount val="5"/>
                <c:pt idx="0">
                  <c:v>4.5662100456621002E-3</c:v>
                </c:pt>
                <c:pt idx="1">
                  <c:v>2.2831050228310501E-2</c:v>
                </c:pt>
                <c:pt idx="2">
                  <c:v>3.1963470319634701E-2</c:v>
                </c:pt>
                <c:pt idx="3">
                  <c:v>9.1324200913242004E-2</c:v>
                </c:pt>
                <c:pt idx="4">
                  <c:v>0.84931506849315064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E1-4518-A96F-006D05C406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9210856"/>
        <c:axId val="679209216"/>
      </c:barChart>
      <c:catAx>
        <c:axId val="679210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209216"/>
        <c:crosses val="autoZero"/>
        <c:auto val="1"/>
        <c:lblAlgn val="ctr"/>
        <c:lblOffset val="100"/>
        <c:noMultiLvlLbl val="0"/>
      </c:catAx>
      <c:valAx>
        <c:axId val="679209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210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CA-4484-A0EB-322DAC43A150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CA-4484-A0EB-322DAC43A150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CA-4484-A0EB-322DAC43A150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0CA-4484-A0EB-322DAC43A1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Undergrad!$A$30:$A$33</c:f>
              <c:strCache>
                <c:ptCount val="4"/>
                <c:pt idx="0">
                  <c:v>Unrelated, not by choice</c:v>
                </c:pt>
                <c:pt idx="1">
                  <c:v>Unrelated, by choice</c:v>
                </c:pt>
                <c:pt idx="2">
                  <c:v>Related</c:v>
                </c:pt>
                <c:pt idx="3">
                  <c:v>Closely related</c:v>
                </c:pt>
              </c:strCache>
            </c:strRef>
          </c:cat>
          <c:val>
            <c:numRef>
              <c:f>Undergrad!$C$30:$C$33</c:f>
              <c:numCache>
                <c:formatCode>0%</c:formatCode>
                <c:ptCount val="4"/>
                <c:pt idx="0">
                  <c:v>8.6363636363636365E-2</c:v>
                </c:pt>
                <c:pt idx="1">
                  <c:v>8.1818181818181818E-2</c:v>
                </c:pt>
                <c:pt idx="2">
                  <c:v>0.3</c:v>
                </c:pt>
                <c:pt idx="3">
                  <c:v>0.53181818181818186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0CA-4484-A0EB-322DAC43A1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41-4C72-B143-262F89C1B2BA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41-4C72-B143-262F89C1B2BA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41-4C72-B143-262F89C1B2BA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341-4C72-B143-262F89C1B2BA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341-4C72-B143-262F89C1B2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Undergrad!$A$40:$A$42</c:f>
              <c:strCache>
                <c:ptCount val="3"/>
                <c:pt idx="0">
                  <c:v>Not at all</c:v>
                </c:pt>
                <c:pt idx="1">
                  <c:v>To some extent</c:v>
                </c:pt>
                <c:pt idx="2">
                  <c:v>To a great extent</c:v>
                </c:pt>
              </c:strCache>
            </c:strRef>
          </c:cat>
          <c:val>
            <c:numRef>
              <c:f>Undergrad!$C$40:$C$42</c:f>
              <c:numCache>
                <c:formatCode>0%</c:formatCode>
                <c:ptCount val="3"/>
                <c:pt idx="0">
                  <c:v>1.6949152542372881E-2</c:v>
                </c:pt>
                <c:pt idx="1">
                  <c:v>0.61016949152542377</c:v>
                </c:pt>
                <c:pt idx="2">
                  <c:v>0.3728813559322034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41-4C72-B143-262F89C1B2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75351008207307424"/>
          <c:y val="0.36613552526226573"/>
          <c:w val="0.15654282797983585"/>
          <c:h val="0.198456552820997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9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8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7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k object 18"/>
          <p:cNvSpPr/>
          <p:nvPr/>
        </p:nvSpPr>
        <p:spPr>
          <a:xfrm>
            <a:off x="0" y="4670425"/>
            <a:ext cx="12192000" cy="1498600"/>
          </a:xfrm>
          <a:custGeom>
            <a:avLst/>
            <a:gdLst/>
            <a:ahLst/>
            <a:cxnLst/>
            <a:rect l="l" t="t" r="r" b="b"/>
            <a:pathLst>
              <a:path w="12192000" h="1498600">
                <a:moveTo>
                  <a:pt x="0" y="1498600"/>
                </a:moveTo>
                <a:lnTo>
                  <a:pt x="12192000" y="1498600"/>
                </a:lnTo>
                <a:lnTo>
                  <a:pt x="12192000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9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568483" y="1169988"/>
            <a:ext cx="11038605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914401" y="1371600"/>
            <a:ext cx="10339545" cy="4176539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5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38718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68483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312858"/>
            <a:ext cx="4978400" cy="4235281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6502400" y="1295395"/>
            <a:ext cx="4978400" cy="425274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44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5240427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31" y="381030"/>
            <a:ext cx="1119042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3" r:id="rId4"/>
    <p:sldLayoutId id="2147483674" r:id="rId5"/>
    <p:sldLayoutId id="2147483672" r:id="rId6"/>
    <p:sldLayoutId id="2147483666" r:id="rId7"/>
    <p:sldLayoutId id="2147483667" r:id="rId8"/>
    <p:sldLayoutId id="2147483664" r:id="rId9"/>
    <p:sldLayoutId id="2147483665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ssess@niu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hyperlink" Target="go.niu.edu/assess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53005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535900"/>
            <a:ext cx="4621687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3200" spc="-5" dirty="0">
                <a:solidFill>
                  <a:schemeClr val="tx1"/>
                </a:solidFill>
              </a:rPr>
              <a:t>NIU Alumni Outcomes</a:t>
            </a:r>
            <a:br>
              <a:rPr lang="en-US" sz="3200" spc="-5" dirty="0">
                <a:solidFill>
                  <a:schemeClr val="tx1"/>
                </a:solidFill>
              </a:rPr>
            </a:br>
            <a:r>
              <a:rPr lang="en-US" sz="3200" spc="-5" dirty="0">
                <a:solidFill>
                  <a:schemeClr val="tx1"/>
                </a:solidFill>
              </a:rPr>
              <a:t>Undergraduate Students</a:t>
            </a:r>
            <a:br>
              <a:rPr lang="en-US" sz="3200" spc="-5" dirty="0">
                <a:solidFill>
                  <a:srgbClr val="A0A1A2"/>
                </a:solidFill>
              </a:rPr>
            </a:br>
            <a:r>
              <a:rPr lang="en-US" sz="2400" spc="-5" dirty="0">
                <a:solidFill>
                  <a:srgbClr val="A0A1A2"/>
                </a:solidFill>
              </a:rPr>
              <a:t>Academic Year 2021-2022</a:t>
            </a:r>
            <a:br>
              <a:rPr lang="en-US" spc="-5" dirty="0">
                <a:solidFill>
                  <a:srgbClr val="A0A1A2"/>
                </a:solidFill>
              </a:rPr>
            </a:br>
            <a:br>
              <a:rPr lang="en-US" spc="-5" dirty="0">
                <a:solidFill>
                  <a:srgbClr val="A0A1A2"/>
                </a:solidFill>
              </a:rPr>
            </a:br>
            <a:r>
              <a:rPr lang="en-US" sz="4000" spc="-5" dirty="0"/>
              <a:t>Employment and Additional Education </a:t>
            </a:r>
            <a:br>
              <a:rPr lang="en-US" sz="3600" spc="-5" dirty="0"/>
            </a:br>
            <a:br>
              <a:rPr lang="en-US" sz="3600" spc="-5" dirty="0"/>
            </a:br>
            <a:r>
              <a:rPr lang="en-US" sz="2400" spc="-5" dirty="0">
                <a:solidFill>
                  <a:schemeClr val="tx1"/>
                </a:solidFill>
              </a:rPr>
              <a:t>Accreditation, Assessment and Evaluation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2023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  <p:pic>
        <p:nvPicPr>
          <p:cNvPr id="72" name="Pictur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19" y="0"/>
            <a:ext cx="3048000" cy="2628900"/>
          </a:xfrm>
          <a:prstGeom prst="rect">
            <a:avLst/>
          </a:prstGeom>
        </p:spPr>
      </p:pic>
      <p:pic>
        <p:nvPicPr>
          <p:cNvPr id="107" name="Pictur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0"/>
            <a:ext cx="3048000" cy="2628900"/>
          </a:xfrm>
          <a:prstGeom prst="rect">
            <a:avLst/>
          </a:prstGeom>
        </p:spPr>
      </p:pic>
      <p:sp>
        <p:nvSpPr>
          <p:cNvPr id="109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0" name="Pictur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2817" b="42"/>
          <a:stretch/>
        </p:blipFill>
        <p:spPr>
          <a:xfrm>
            <a:off x="6099047" y="4123944"/>
            <a:ext cx="6092953" cy="2810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Sample</a:t>
            </a:r>
          </a:p>
          <a:p>
            <a:pPr marL="625064" lvl="1" indent="-214308"/>
            <a:r>
              <a:rPr lang="en-US" sz="2000" dirty="0"/>
              <a:t>Undergraduate alumni</a:t>
            </a:r>
          </a:p>
          <a:p>
            <a:pPr marL="1063209" lvl="2" indent="-285750">
              <a:buClr>
                <a:srgbClr val="D00A2C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Summer 2021, Fall 2021, and Spring 2022</a:t>
            </a:r>
            <a:endParaRPr lang="en-US" sz="2800" b="1" dirty="0"/>
          </a:p>
          <a:p>
            <a:pPr marL="990600" lvl="2" indent="-990600"/>
            <a:r>
              <a:rPr lang="en-US" sz="2800" b="1" dirty="0"/>
              <a:t>Method</a:t>
            </a:r>
          </a:p>
          <a:p>
            <a:pPr marL="625064" lvl="1" indent="-214308"/>
            <a:r>
              <a:rPr lang="en-US" sz="2000" dirty="0"/>
              <a:t>Qualtrics survey </a:t>
            </a:r>
          </a:p>
          <a:p>
            <a:pPr marL="625064" lvl="1" indent="-214308"/>
            <a:r>
              <a:rPr lang="en-US" sz="2000" dirty="0"/>
              <a:t>Surveyed within one-year post-graduation for Summer 2021 and Fall 2021; surveyed within one-month pre/post graduation for Spring 2022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Survey Highlights</a:t>
            </a:r>
          </a:p>
          <a:p>
            <a:pPr marL="625064" lvl="1" indent="-214308"/>
            <a:r>
              <a:rPr lang="en-US" sz="2000" dirty="0"/>
              <a:t>Alumni current employment at time of survey for Summer 2021 and Fall 2021; accepted offers of employment for Spring 2022</a:t>
            </a:r>
          </a:p>
          <a:p>
            <a:pPr marL="625064" lvl="1" indent="-214308"/>
            <a:endParaRPr lang="en-US" sz="2000" dirty="0"/>
          </a:p>
          <a:p>
            <a:pPr marL="625064" lvl="1" indent="-214308"/>
            <a:r>
              <a:rPr lang="en-US" sz="2000" dirty="0"/>
              <a:t>Alumni enrolled in or completed additional education at time of survey for Summer 2021 and Fall 2021; accepted into program for Spring 2022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DE226-03E6-4285-A76E-867E2762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422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DDB9436-50CC-4B3A-9568-DACDB6E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Response Rates</a:t>
            </a:r>
            <a:br>
              <a:rPr lang="en-US" dirty="0"/>
            </a:br>
            <a:r>
              <a:rPr lang="en-US" sz="2000" dirty="0"/>
              <a:t>(N = Total Number of Alumni)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751A-FEBA-46BA-B723-1C6C4C2B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EC72A-5BBF-4E68-B5CA-03DEDCF7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8" name="Content Placeholder 7" descr="There were 2,933 responses to the survey with an overall response rate of 19%. College response rates were as follows: 15% for the College of Business; 24% for the College of Education; 19% for the College of Engineering and Engineering Technology; 17% for the College of Health and Human Sciences; 22% for the College of Liberal Arts and Sciences; and 18% for the College of Visual and Performing Arts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868698913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 descr="Same description as the previous object.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117520"/>
              </p:ext>
            </p:extLst>
          </p:nvPr>
        </p:nvGraphicFramePr>
        <p:xfrm>
          <a:off x="1371600" y="1595705"/>
          <a:ext cx="8991600" cy="4186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53200" y="1865682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2933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2372471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534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81800" y="2879260"/>
            <a:ext cx="738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333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4847" y="3419318"/>
            <a:ext cx="776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253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3926107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574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94730" y="4466165"/>
            <a:ext cx="907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1066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03151" y="4931492"/>
            <a:ext cx="798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173</a:t>
            </a:r>
          </a:p>
        </p:txBody>
      </p:sp>
    </p:spTree>
    <p:extLst>
      <p:ext uri="{BB962C8B-B14F-4D97-AF65-F5344CB8AC3E}">
        <p14:creationId xmlns:p14="http://schemas.microsoft.com/office/powerpoint/2010/main" val="196618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Status 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11" name="Chart 10" descr="563 alumni responded to the current primary status question. 42% said they were employed full-time, 3% were employed part time, 25% were still seeking employment. In addition, 20% were enrolled in a program of continuing education; 8%responded they were planning to continue education, and 1%-2%responded that they were either in the military or not seeking employment or education at the time.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013685"/>
              </p:ext>
            </p:extLst>
          </p:nvPr>
        </p:nvGraphicFramePr>
        <p:xfrm>
          <a:off x="990600" y="1371600"/>
          <a:ext cx="10058400" cy="433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8" descr="Same description as the previous object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145498478"/>
              </p:ext>
            </p:extLst>
          </p:nvPr>
        </p:nvGraphicFramePr>
        <p:xfrm>
          <a:off x="567742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3A34191-333F-42B1-8E6D-509A4B9D7448}"/>
              </a:ext>
            </a:extLst>
          </p:cNvPr>
          <p:cNvSpPr txBox="1"/>
          <p:nvPr/>
        </p:nvSpPr>
        <p:spPr>
          <a:xfrm>
            <a:off x="4636602" y="5703888"/>
            <a:ext cx="291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563</a:t>
            </a:r>
          </a:p>
        </p:txBody>
      </p:sp>
    </p:spTree>
    <p:extLst>
      <p:ext uri="{BB962C8B-B14F-4D97-AF65-F5344CB8AC3E}">
        <p14:creationId xmlns:p14="http://schemas.microsoft.com/office/powerpoint/2010/main" val="25151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7C9-5D54-4D6F-80F1-E025FC23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Employment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29ED-0709-4B00-83CC-1751096E0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77336-6639-4AD9-92B8-004FACAA3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9" name="Content Placeholder 8" descr="219 alumni responded to the question regarding their current employment type. 85% reported working in a traditional employment setting, 9% reported working in temporary/contract roles and 2%-3% reported working in a postgraduate internship or other category.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869023713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B406F3E-FD47-480E-818E-7EFA5662E284}"/>
              </a:ext>
            </a:extLst>
          </p:cNvPr>
          <p:cNvSpPr txBox="1"/>
          <p:nvPr/>
        </p:nvSpPr>
        <p:spPr>
          <a:xfrm>
            <a:off x="4632112" y="5720139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219</a:t>
            </a:r>
          </a:p>
        </p:txBody>
      </p:sp>
    </p:spTree>
    <p:extLst>
      <p:ext uri="{BB962C8B-B14F-4D97-AF65-F5344CB8AC3E}">
        <p14:creationId xmlns:p14="http://schemas.microsoft.com/office/powerpoint/2010/main" val="64086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Earnings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269462083"/>
              </p:ext>
            </p:extLst>
          </p:nvPr>
        </p:nvGraphicFramePr>
        <p:xfrm>
          <a:off x="584200" y="1447800"/>
          <a:ext cx="11023599" cy="1645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350000">
                  <a:extLst>
                    <a:ext uri="{9D8B030D-6E8A-4147-A177-3AD203B41FA5}">
                      <a16:colId xmlns:a16="http://schemas.microsoft.com/office/drawing/2014/main" val="420467786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487863119"/>
                    </a:ext>
                  </a:extLst>
                </a:gridCol>
                <a:gridCol w="2158999">
                  <a:extLst>
                    <a:ext uri="{9D8B030D-6E8A-4147-A177-3AD203B41FA5}">
                      <a16:colId xmlns:a16="http://schemas.microsoft.com/office/drawing/2014/main" val="688700533"/>
                    </a:ext>
                  </a:extLst>
                </a:gridCol>
              </a:tblGrid>
              <a:tr h="1390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00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earned income (before taxes, in U.S. $)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 $     52,000.00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146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3716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Amount of guaranteed first year/signing bonus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 $       5,000.00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039544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</p:spTree>
    <p:extLst>
      <p:ext uri="{BB962C8B-B14F-4D97-AF65-F5344CB8AC3E}">
        <p14:creationId xmlns:p14="http://schemas.microsoft.com/office/powerpoint/2010/main" val="50667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Relatedness of NIU Degree to Current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10" name="Content Placeholder 9" descr="220 alumni responded to the question asking about the relatedness of their NIU degree to their current job. Most reported their degree was closely related (53%) or related (30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859501540"/>
              </p:ext>
            </p:extLst>
          </p:nvPr>
        </p:nvGraphicFramePr>
        <p:xfrm>
          <a:off x="1143000" y="1216025"/>
          <a:ext cx="100584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 descr="Same description as the previous object.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838925"/>
              </p:ext>
            </p:extLst>
          </p:nvPr>
        </p:nvGraphicFramePr>
        <p:xfrm>
          <a:off x="1676400" y="1295400"/>
          <a:ext cx="8686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220</a:t>
            </a:r>
          </a:p>
        </p:txBody>
      </p:sp>
    </p:spTree>
    <p:extLst>
      <p:ext uri="{BB962C8B-B14F-4D97-AF65-F5344CB8AC3E}">
        <p14:creationId xmlns:p14="http://schemas.microsoft.com/office/powerpoint/2010/main" val="2477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Preparation to Pursue Additional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graphicFrame>
        <p:nvGraphicFramePr>
          <p:cNvPr id="10" name="Content Placeholder 9" descr="118 alumni responded to the question asking about their preparation for pursuing additional education. Most reported they felt prepared to a great extent (37%) or some extent (61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82277885"/>
              </p:ext>
            </p:extLst>
          </p:nvPr>
        </p:nvGraphicFramePr>
        <p:xfrm>
          <a:off x="593883" y="1207558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 descr="Same description as the previous object.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0674038"/>
              </p:ext>
            </p:extLst>
          </p:nvPr>
        </p:nvGraphicFramePr>
        <p:xfrm>
          <a:off x="1219200" y="1295399"/>
          <a:ext cx="9601200" cy="4400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118</a:t>
            </a:r>
          </a:p>
        </p:txBody>
      </p:sp>
    </p:spTree>
    <p:extLst>
      <p:ext uri="{BB962C8B-B14F-4D97-AF65-F5344CB8AC3E}">
        <p14:creationId xmlns:p14="http://schemas.microsoft.com/office/powerpoint/2010/main" val="28534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730A-4197-4597-965E-A2FF1C04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14" y="1676400"/>
            <a:ext cx="10591769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D00A2C"/>
                </a:solidFill>
              </a:rPr>
              <a:t>For more information, please contact: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4284-DCA9-4EE6-A1F9-40C5C23A45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0114" y="2819400"/>
            <a:ext cx="10591769" cy="2743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</a:rPr>
              <a:t>Accreditation, Assessment and Evaluation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400" b="0" dirty="0">
                <a:solidFill>
                  <a:schemeClr val="tx1"/>
                </a:solidFill>
              </a:rPr>
              <a:t>Northern Illinois University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 err="1">
                <a:solidFill>
                  <a:schemeClr val="tx1"/>
                </a:solidFill>
              </a:rPr>
              <a:t>Swen</a:t>
            </a:r>
            <a:r>
              <a:rPr lang="en-US" sz="2000" b="0" dirty="0">
                <a:solidFill>
                  <a:schemeClr val="tx1"/>
                </a:solidFill>
              </a:rPr>
              <a:t> Parson 316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aae@niu.edu</a:t>
            </a:r>
            <a:endParaRPr lang="en-US" sz="2000" b="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go.niu.edu/assessment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419EE-58DE-46CF-AC7F-82169C565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2021-2022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E044-B376-4F56-85F5-25AC769A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6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f1c913-c4cf-4a25-9302-c687b58e130d">
      <Terms xmlns="http://schemas.microsoft.com/office/infopath/2007/PartnerControls"/>
    </lcf76f155ced4ddcb4097134ff3c332f>
    <TaxCatchAll xmlns="780bbb10-16be-465c-8816-c272262ba8f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C8BDAE9D45140B55A0084207DF007" ma:contentTypeVersion="17" ma:contentTypeDescription="Create a new document." ma:contentTypeScope="" ma:versionID="e1b01b500e3d08f154fa4f1c6aef5cd7">
  <xsd:schema xmlns:xsd="http://www.w3.org/2001/XMLSchema" xmlns:xs="http://www.w3.org/2001/XMLSchema" xmlns:p="http://schemas.microsoft.com/office/2006/metadata/properties" xmlns:ns2="d7f1c913-c4cf-4a25-9302-c687b58e130d" xmlns:ns3="780bbb10-16be-465c-8816-c272262ba8fa" targetNamespace="http://schemas.microsoft.com/office/2006/metadata/properties" ma:root="true" ma:fieldsID="5ee5aa4c7e2b02b29dac69037a72c581" ns2:_="" ns3:_="">
    <xsd:import namespace="d7f1c913-c4cf-4a25-9302-c687b58e130d"/>
    <xsd:import namespace="780bbb10-16be-465c-8816-c272262ba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1c913-c4cf-4a25-9302-c687b58e1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a63e50-2334-4bb1-ad09-e05728c052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bbb10-16be-465c-8816-c272262ba8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acf1a9-303b-4f18-b947-8a2cdccbf461}" ma:internalName="TaxCatchAll" ma:showField="CatchAllData" ma:web="780bbb10-16be-465c-8816-c272262ba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0DE6EC-FF75-4383-9193-8064DF1A3414}">
  <ds:schemaRefs>
    <ds:schemaRef ds:uri="http://schemas.microsoft.com/office/2006/metadata/properties"/>
    <ds:schemaRef ds:uri="http://schemas.microsoft.com/office/infopath/2007/PartnerControls"/>
    <ds:schemaRef ds:uri="d7f1c913-c4cf-4a25-9302-c687b58e130d"/>
    <ds:schemaRef ds:uri="780bbb10-16be-465c-8816-c272262ba8fa"/>
  </ds:schemaRefs>
</ds:datastoreItem>
</file>

<file path=customXml/itemProps2.xml><?xml version="1.0" encoding="utf-8"?>
<ds:datastoreItem xmlns:ds="http://schemas.openxmlformats.org/officeDocument/2006/customXml" ds:itemID="{FC7195C7-06C6-4BC8-A671-23044DE7C8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F0F622-625F-4AAA-996D-C540E0933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1c913-c4cf-4a25-9302-c687b58e130d"/>
    <ds:schemaRef ds:uri="780bbb10-16be-465c-8816-c272262ba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35008</TotalTime>
  <Words>339</Words>
  <Application>Microsoft Office PowerPoint</Application>
  <PresentationFormat>Widescreen</PresentationFormat>
  <Paragraphs>71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NIU Alumni Outcomes Undergraduate Students Academic Year 2021-2022  Employment and Additional Education   Accreditation, Assessment and Evaluation</vt:lpstr>
      <vt:lpstr>Background</vt:lpstr>
      <vt:lpstr>Response Rates (N = Total Number of Alumni)</vt:lpstr>
      <vt:lpstr>Current Primary Status </vt:lpstr>
      <vt:lpstr>Current Primary Employment</vt:lpstr>
      <vt:lpstr>Earnings</vt:lpstr>
      <vt:lpstr>Relatedness of NIU Degree to Current Job</vt:lpstr>
      <vt:lpstr>Preparation to Pursue Additional Education</vt:lpstr>
      <vt:lpstr>For more information, please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Tawanda Paul</cp:lastModifiedBy>
  <cp:revision>331</cp:revision>
  <dcterms:created xsi:type="dcterms:W3CDTF">2016-07-12T08:38:50Z</dcterms:created>
  <dcterms:modified xsi:type="dcterms:W3CDTF">2026-06-05T20:00:23Z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  <property fmtid="{D5CDD505-2E9C-101B-9397-08002B2CF9AE}" pid="5" name="ContentTypeId">
    <vt:lpwstr>0x010100E95C8BDAE9D45140B55A0084207DF007</vt:lpwstr>
  </property>
  <property fmtid="{D5CDD505-2E9C-101B-9397-08002B2CF9AE}" pid="6" name="MediaServiceImageTags">
    <vt:lpwstr/>
  </property>
</Properties>
</file>