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12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2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D8A704-360A-4D0A-9FAC-9E7FF2D982E0}" v="7" dt="2026-06-05T18:20:22.27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/>
    <p:restoredTop sz="97356"/>
  </p:normalViewPr>
  <p:slideViewPr>
    <p:cSldViewPr>
      <p:cViewPr varScale="1">
        <p:scale>
          <a:sx n="59" d="100"/>
          <a:sy n="59" d="100"/>
        </p:scale>
        <p:origin x="105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undo custSel modSld">
      <pc:chgData name="Tawanda Paul" userId="ed6ccd50-a936-4c91-b072-d2326f4cd03b" providerId="ADAL" clId="{B9A97316-E170-4377-8640-D294782AADE2}" dt="2026-06-05T18:21:24.789" v="963" actId="1037"/>
      <pc:docMkLst>
        <pc:docMk/>
      </pc:docMkLst>
      <pc:sldChg chg="modSp mod">
        <pc:chgData name="Tawanda Paul" userId="ed6ccd50-a936-4c91-b072-d2326f4cd03b" providerId="ADAL" clId="{B9A97316-E170-4377-8640-D294782AADE2}" dt="2026-06-02T19:20:15.042" v="675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5-20T15:22:12.850" v="501" actId="20577"/>
          <ac:spMkLst>
            <pc:docMk/>
            <pc:sldMk cId="0" sldId="281"/>
            <ac:spMk id="3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9:20:07.710" v="671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9:20:03.373" v="670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9:20:13.005" v="674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2T19:20:09.450" v="672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9:20:11.210" v="673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9:20:15.042" v="675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addSp delSp modSp mod">
        <pc:chgData name="Tawanda Paul" userId="ed6ccd50-a936-4c91-b072-d2326f4cd03b" providerId="ADAL" clId="{B9A97316-E170-4377-8640-D294782AADE2}" dt="2026-06-02T19:27:58.584" v="695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2T19:27:58.584" v="695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2T19:27:54.371" v="694" actId="962"/>
          <ac:spMkLst>
            <pc:docMk/>
            <pc:sldMk cId="3394225868" sldId="282"/>
            <ac:spMk id="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5-20T15:22:24.626" v="507" actId="20577"/>
          <ac:spMkLst>
            <pc:docMk/>
            <pc:sldMk cId="3394225868" sldId="282"/>
            <ac:spMk id="7" creationId="{00000000-0000-0000-0000-000000000000}"/>
          </ac:spMkLst>
        </pc:spChg>
        <pc:spChg chg="add mod">
          <ac:chgData name="Tawanda Paul" userId="ed6ccd50-a936-4c91-b072-d2326f4cd03b" providerId="ADAL" clId="{B9A97316-E170-4377-8640-D294782AADE2}" dt="2026-05-18T16:09:00.295" v="487" actId="1036"/>
          <ac:spMkLst>
            <pc:docMk/>
            <pc:sldMk cId="3394225868" sldId="282"/>
            <ac:spMk id="9" creationId="{1D58E8D6-C364-1BA4-86AF-BA3701E12B34}"/>
          </ac:spMkLst>
        </pc:spChg>
      </pc:sldChg>
      <pc:sldChg chg="modSp mod">
        <pc:chgData name="Tawanda Paul" userId="ed6ccd50-a936-4c91-b072-d2326f4cd03b" providerId="ADAL" clId="{B9A97316-E170-4377-8640-D294782AADE2}" dt="2026-06-02T19:29:00.156" v="707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5-15T18:12:58.605" v="300" actId="20577"/>
          <ac:spMkLst>
            <pc:docMk/>
            <pc:sldMk cId="134674251" sldId="302"/>
            <ac:spMk id="3" creationId="{9BF04284-DCA9-4EE6-A1F9-40C5C23A454F}"/>
          </ac:spMkLst>
        </pc:spChg>
        <pc:spChg chg="mod">
          <ac:chgData name="Tawanda Paul" userId="ed6ccd50-a936-4c91-b072-d2326f4cd03b" providerId="ADAL" clId="{B9A97316-E170-4377-8640-D294782AADE2}" dt="2026-06-02T19:29:00.156" v="707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2T19:28:58.401" v="706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addSp delSp modSp mod">
        <pc:chgData name="Tawanda Paul" userId="ed6ccd50-a936-4c91-b072-d2326f4cd03b" providerId="ADAL" clId="{B9A97316-E170-4377-8640-D294782AADE2}" dt="2026-06-05T18:21:24.789" v="963" actId="1037"/>
        <pc:sldMkLst>
          <pc:docMk/>
          <pc:sldMk cId="1966182217" sldId="312"/>
        </pc:sldMkLst>
        <pc:spChg chg="mod">
          <ac:chgData name="Tawanda Paul" userId="ed6ccd50-a936-4c91-b072-d2326f4cd03b" providerId="ADAL" clId="{B9A97316-E170-4377-8640-D294782AADE2}" dt="2026-06-02T19:28:12.967" v="696" actId="962"/>
          <ac:spMkLst>
            <pc:docMk/>
            <pc:sldMk cId="1966182217" sldId="312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2T19:28:14.775" v="697" actId="962"/>
          <ac:spMkLst>
            <pc:docMk/>
            <pc:sldMk cId="1966182217" sldId="312"/>
            <ac:spMk id="4" creationId="{09CEC72A-5BBF-4E68-B5CA-03DEDCF7A89D}"/>
          </ac:spMkLst>
        </pc:spChg>
        <pc:spChg chg="mod ord">
          <ac:chgData name="Tawanda Paul" userId="ed6ccd50-a936-4c91-b072-d2326f4cd03b" providerId="ADAL" clId="{B9A97316-E170-4377-8640-D294782AADE2}" dt="2026-06-05T18:21:24.789" v="963" actId="1037"/>
          <ac:spMkLst>
            <pc:docMk/>
            <pc:sldMk cId="1966182217" sldId="312"/>
            <ac:spMk id="5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5T18:21:08.463" v="962" actId="1036"/>
          <ac:spMkLst>
            <pc:docMk/>
            <pc:sldMk cId="1966182217" sldId="312"/>
            <ac:spMk id="9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5T18:19:39.995" v="891" actId="1076"/>
          <ac:spMkLst>
            <pc:docMk/>
            <pc:sldMk cId="1966182217" sldId="312"/>
            <ac:spMk id="10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5T18:20:38.772" v="951" actId="1035"/>
          <ac:spMkLst>
            <pc:docMk/>
            <pc:sldMk cId="1966182217" sldId="312"/>
            <ac:spMk id="11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5T18:20:42.857" v="952" actId="1035"/>
          <ac:spMkLst>
            <pc:docMk/>
            <pc:sldMk cId="1966182217" sldId="312"/>
            <ac:spMk id="12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5T18:20:48.245" v="957" actId="1037"/>
          <ac:spMkLst>
            <pc:docMk/>
            <pc:sldMk cId="1966182217" sldId="312"/>
            <ac:spMk id="14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5T18:19:58.475" v="923" actId="1036"/>
          <ac:spMkLst>
            <pc:docMk/>
            <pc:sldMk cId="1966182217" sldId="312"/>
            <ac:spMk id="16" creationId="{00000000-0000-0000-0000-000000000000}"/>
          </ac:spMkLst>
        </pc:spChg>
        <pc:graphicFrameChg chg="add del mod">
          <ac:chgData name="Tawanda Paul" userId="ed6ccd50-a936-4c91-b072-d2326f4cd03b" providerId="ADAL" clId="{B9A97316-E170-4377-8640-D294782AADE2}" dt="2026-06-05T18:13:58.150" v="708" actId="478"/>
          <ac:graphicFrameMkLst>
            <pc:docMk/>
            <pc:sldMk cId="1966182217" sldId="312"/>
            <ac:graphicFrameMk id="2" creationId="{00000000-0008-0000-0200-000003000000}"/>
          </ac:graphicFrameMkLst>
        </pc:graphicFrameChg>
        <pc:graphicFrameChg chg="add mod">
          <ac:chgData name="Tawanda Paul" userId="ed6ccd50-a936-4c91-b072-d2326f4cd03b" providerId="ADAL" clId="{B9A97316-E170-4377-8640-D294782AADE2}" dt="2026-06-05T18:20:22.278" v="944" actId="255"/>
          <ac:graphicFrameMkLst>
            <pc:docMk/>
            <pc:sldMk cId="1966182217" sldId="312"/>
            <ac:graphicFrameMk id="6" creationId="{00000000-0008-0000-0200-000003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21:52.226" v="677" actId="962"/>
          <ac:graphicFrameMkLst>
            <pc:docMk/>
            <pc:sldMk cId="1966182217" sldId="312"/>
            <ac:graphicFrameMk id="8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25:05.156" v="685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5-20T15:23:07.143" v="523" actId="20577"/>
          <ac:spMkLst>
            <pc:docMk/>
            <pc:sldMk cId="640860398" sldId="316"/>
            <ac:spMk id="5" creationId="{24477336-6639-4AD9-92B8-004FACAA395F}"/>
          </ac:spMkLst>
        </pc:spChg>
        <pc:spChg chg="mod">
          <ac:chgData name="Tawanda Paul" userId="ed6ccd50-a936-4c91-b072-d2326f4cd03b" providerId="ADAL" clId="{B9A97316-E170-4377-8640-D294782AADE2}" dt="2026-05-20T15:27:51.181" v="571" actId="20577"/>
          <ac:spMkLst>
            <pc:docMk/>
            <pc:sldMk cId="640860398" sldId="316"/>
            <ac:spMk id="15" creationId="{7B406F3E-FD47-480E-818E-7EFA5662E284}"/>
          </ac:spMkLst>
        </pc:spChg>
        <pc:graphicFrameChg chg="add mod">
          <ac:chgData name="Tawanda Paul" userId="ed6ccd50-a936-4c91-b072-d2326f4cd03b" providerId="ADAL" clId="{B9A97316-E170-4377-8640-D294782AADE2}" dt="2026-06-02T19:25:05.156" v="685" actId="962"/>
          <ac:graphicFrameMkLst>
            <pc:docMk/>
            <pc:sldMk cId="640860398" sldId="316"/>
            <ac:graphicFrameMk id="8" creationId="{00000000-0008-0000-0000-000003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26:44.316" v="689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5-20T15:23:26.026" v="531" actId="20577"/>
          <ac:spMkLst>
            <pc:docMk/>
            <pc:sldMk cId="247787451" sldId="319"/>
            <ac:spMk id="5" creationId="{55A3E2B2-EDF5-46E1-B62F-D2213B3E772B}"/>
          </ac:spMkLst>
        </pc:spChg>
        <pc:spChg chg="mod">
          <ac:chgData name="Tawanda Paul" userId="ed6ccd50-a936-4c91-b072-d2326f4cd03b" providerId="ADAL" clId="{B9A97316-E170-4377-8640-D294782AADE2}" dt="2026-05-20T15:29:41.139" v="586" actId="20577"/>
          <ac:spMkLst>
            <pc:docMk/>
            <pc:sldMk cId="247787451" sldId="319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9:26:44.316" v="689" actId="962"/>
          <ac:graphicFrameMkLst>
            <pc:docMk/>
            <pc:sldMk cId="247787451" sldId="319"/>
            <ac:graphicFrameMk id="6" creationId="{00000000-0008-0000-0000-000004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26:10.953" v="687" actId="962"/>
          <ac:graphicFrameMkLst>
            <pc:docMk/>
            <pc:sldMk cId="247787451" sldId="319"/>
            <ac:graphicFrameMk id="10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24:05.370" v="683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5-20T15:22:56.324" v="519" actId="20577"/>
          <ac:spMkLst>
            <pc:docMk/>
            <pc:sldMk cId="2515116820" sldId="327"/>
            <ac:spMk id="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5-20T15:26:44.406" v="554" actId="20577"/>
          <ac:spMkLst>
            <pc:docMk/>
            <pc:sldMk cId="2515116820" sldId="327"/>
            <ac:spMk id="7" creationId="{A3A34191-333F-42B1-8E6D-509A4B9D7448}"/>
          </ac:spMkLst>
        </pc:spChg>
        <pc:graphicFrameChg chg="add mod">
          <ac:chgData name="Tawanda Paul" userId="ed6ccd50-a936-4c91-b072-d2326f4cd03b" providerId="ADAL" clId="{B9A97316-E170-4377-8640-D294782AADE2}" dt="2026-06-02T19:24:05.370" v="683" actId="962"/>
          <ac:graphicFrameMkLst>
            <pc:docMk/>
            <pc:sldMk cId="2515116820" sldId="327"/>
            <ac:graphicFrameMk id="3" creationId="{00000000-0008-0000-0000-000002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23:50.578" v="681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27:39.101" v="693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5-20T15:23:35.857" v="535" actId="20577"/>
          <ac:spMkLst>
            <pc:docMk/>
            <pc:sldMk cId="2853466335" sldId="328"/>
            <ac:spMk id="5" creationId="{55A3E2B2-EDF5-46E1-B62F-D2213B3E772B}"/>
          </ac:spMkLst>
        </pc:spChg>
        <pc:spChg chg="mod">
          <ac:chgData name="Tawanda Paul" userId="ed6ccd50-a936-4c91-b072-d2326f4cd03b" providerId="ADAL" clId="{B9A97316-E170-4377-8640-D294782AADE2}" dt="2026-05-20T15:31:56.258" v="603" actId="20577"/>
          <ac:spMkLst>
            <pc:docMk/>
            <pc:sldMk cId="2853466335" sldId="328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9:27:39.101" v="693" actId="962"/>
          <ac:graphicFrameMkLst>
            <pc:docMk/>
            <pc:sldMk cId="2853466335" sldId="328"/>
            <ac:graphicFrameMk id="3" creationId="{00000000-0008-0000-0000-000005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27:23.648" v="691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5-20T15:28:22.132" v="573" actId="255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5-20T15:23:18.496" v="527" actId="20577"/>
          <ac:spMkLst>
            <pc:docMk/>
            <pc:sldMk cId="506670031" sldId="329"/>
            <ac:spMk id="5" creationId="{00000000-0000-0000-0000-000000000000}"/>
          </ac:spMkLst>
        </pc:spChg>
        <pc:graphicFrameChg chg="mod modGraphic">
          <ac:chgData name="Tawanda Paul" userId="ed6ccd50-a936-4c91-b072-d2326f4cd03b" providerId="ADAL" clId="{B9A97316-E170-4377-8640-D294782AADE2}" dt="2026-05-20T15:28:22.132" v="573" actId="255"/>
          <ac:graphicFrameMkLst>
            <pc:docMk/>
            <pc:sldMk cId="506670031" sldId="329"/>
            <ac:graphicFrameMk id="7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'College Responses'!$E$4:$E$10</c:f>
              <c:strCache>
                <c:ptCount val="7"/>
                <c:pt idx="0">
                  <c:v>College of Visual &amp; Performing Arts</c:v>
                </c:pt>
                <c:pt idx="1">
                  <c:v>College of Liberal Arts &amp; Sciences</c:v>
                </c:pt>
                <c:pt idx="2">
                  <c:v>College of Health &amp; Human Sciences</c:v>
                </c:pt>
                <c:pt idx="3">
                  <c:v>College of Engineering &amp; Engineering Technology</c:v>
                </c:pt>
                <c:pt idx="4">
                  <c:v>College of Education</c:v>
                </c:pt>
                <c:pt idx="5">
                  <c:v>College of Business</c:v>
                </c:pt>
                <c:pt idx="6">
                  <c:v>Overall</c:v>
                </c:pt>
              </c:strCache>
            </c:strRef>
          </c:cat>
          <c:val>
            <c:numRef>
              <c:f>'College Responses'!$H$4:$H$10</c:f>
              <c:numCache>
                <c:formatCode>0%</c:formatCode>
                <c:ptCount val="7"/>
                <c:pt idx="0">
                  <c:v>0.25531914893617019</c:v>
                </c:pt>
                <c:pt idx="1">
                  <c:v>0.18554476806903991</c:v>
                </c:pt>
                <c:pt idx="2">
                  <c:v>0.23076923076923078</c:v>
                </c:pt>
                <c:pt idx="3">
                  <c:v>0.20168067226890757</c:v>
                </c:pt>
                <c:pt idx="4">
                  <c:v>0.16897506925207756</c:v>
                </c:pt>
                <c:pt idx="5">
                  <c:v>0.24888888888888888</c:v>
                </c:pt>
                <c:pt idx="6">
                  <c:v>0.20714285714285716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B-4043-9D94-5D6EB5485E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9037936"/>
        <c:axId val="899031704"/>
      </c:barChart>
      <c:catAx>
        <c:axId val="899037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31704"/>
        <c:crosses val="autoZero"/>
        <c:auto val="1"/>
        <c:lblAlgn val="ctr"/>
        <c:lblOffset val="100"/>
        <c:noMultiLvlLbl val="0"/>
      </c:catAx>
      <c:valAx>
        <c:axId val="899031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3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Undergrad!$A$6:$A$12</c:f>
              <c:strCache>
                <c:ptCount val="7"/>
                <c:pt idx="0">
                  <c:v>Serving in the military</c:v>
                </c:pt>
                <c:pt idx="1">
                  <c:v>Not seeking employment or continuing education at this time</c:v>
                </c:pt>
                <c:pt idx="2">
                  <c:v>Employed part-time</c:v>
                </c:pt>
                <c:pt idx="3">
                  <c:v>Planning to continue education but not yet enrolled</c:v>
                </c:pt>
                <c:pt idx="4">
                  <c:v>Enrolled in a program of continuing education</c:v>
                </c:pt>
                <c:pt idx="5">
                  <c:v>Seeking employment</c:v>
                </c:pt>
                <c:pt idx="6">
                  <c:v>Employed full-time</c:v>
                </c:pt>
              </c:strCache>
            </c:strRef>
          </c:cat>
          <c:val>
            <c:numRef>
              <c:f>Undergrad!$C$6:$C$12</c:f>
              <c:numCache>
                <c:formatCode>0%</c:formatCode>
                <c:ptCount val="7"/>
                <c:pt idx="0">
                  <c:v>1.9157088122605363E-3</c:v>
                </c:pt>
                <c:pt idx="1">
                  <c:v>9.5785440613026813E-3</c:v>
                </c:pt>
                <c:pt idx="2">
                  <c:v>0.10727969348659004</c:v>
                </c:pt>
                <c:pt idx="3">
                  <c:v>1.532567049808429E-2</c:v>
                </c:pt>
                <c:pt idx="4">
                  <c:v>0.1417624521072797</c:v>
                </c:pt>
                <c:pt idx="5">
                  <c:v>0.10727969348659004</c:v>
                </c:pt>
                <c:pt idx="6">
                  <c:v>0.61685823754789271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A-40B3-A731-E6A5F3839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01227832"/>
        <c:axId val="1101228160"/>
      </c:barChart>
      <c:catAx>
        <c:axId val="1101227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8160"/>
        <c:crosses val="autoZero"/>
        <c:auto val="1"/>
        <c:lblAlgn val="ctr"/>
        <c:lblOffset val="100"/>
        <c:noMultiLvlLbl val="0"/>
      </c:catAx>
      <c:valAx>
        <c:axId val="1101228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7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Undergrad!$A$19:$A$23</c:f>
              <c:strCache>
                <c:ptCount val="5"/>
                <c:pt idx="0">
                  <c:v>Entrepreneur/Freelance</c:v>
                </c:pt>
                <c:pt idx="1">
                  <c:v>Postgraduate internship or fellowship</c:v>
                </c:pt>
                <c:pt idx="2">
                  <c:v>Other work category (please specify)</c:v>
                </c:pt>
                <c:pt idx="3">
                  <c:v>Temporary/contract work </c:v>
                </c:pt>
                <c:pt idx="4">
                  <c:v>Traditional employment setting</c:v>
                </c:pt>
              </c:strCache>
            </c:strRef>
          </c:cat>
          <c:val>
            <c:numRef>
              <c:f>Undergrad!$C$19:$C$23</c:f>
              <c:numCache>
                <c:formatCode>0%</c:formatCode>
                <c:ptCount val="5"/>
                <c:pt idx="0">
                  <c:v>9.8684210526315784E-3</c:v>
                </c:pt>
                <c:pt idx="1">
                  <c:v>9.8684210526315784E-3</c:v>
                </c:pt>
                <c:pt idx="2">
                  <c:v>1.9736842105263157E-2</c:v>
                </c:pt>
                <c:pt idx="3">
                  <c:v>4.9342105263157895E-2</c:v>
                </c:pt>
                <c:pt idx="4">
                  <c:v>0.91118421052631582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CB-4387-BA16-9E3D45154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9210856"/>
        <c:axId val="679209216"/>
      </c:barChart>
      <c:catAx>
        <c:axId val="679210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09216"/>
        <c:crosses val="autoZero"/>
        <c:auto val="1"/>
        <c:lblAlgn val="ctr"/>
        <c:lblOffset val="100"/>
        <c:noMultiLvlLbl val="0"/>
      </c:catAx>
      <c:valAx>
        <c:axId val="67920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1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35-4E5D-BED2-1D7BBED7E9B8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35-4E5D-BED2-1D7BBED7E9B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35-4E5D-BED2-1D7BBED7E9B8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35-4E5D-BED2-1D7BBED7E9B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Undergrad!$A$30:$A$33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Undergrad!$C$30:$C$33</c:f>
              <c:numCache>
                <c:formatCode>0%</c:formatCode>
                <c:ptCount val="4"/>
                <c:pt idx="0">
                  <c:v>0.15946843853820597</c:v>
                </c:pt>
                <c:pt idx="1">
                  <c:v>0.16943521594684385</c:v>
                </c:pt>
                <c:pt idx="2">
                  <c:v>0.23588039867109634</c:v>
                </c:pt>
                <c:pt idx="3">
                  <c:v>0.43521594684385384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335-4E5D-BED2-1D7BBED7E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70-4BBE-A2FD-779B4B797B81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70-4BBE-A2FD-779B4B797B8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70-4BBE-A2FD-779B4B797B81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170-4BBE-A2FD-779B4B797B8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170-4BBE-A2FD-779B4B797B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Undergrad!$A$40:$A$43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Undergrad!$C$40:$C$43</c:f>
              <c:numCache>
                <c:formatCode>0%</c:formatCode>
                <c:ptCount val="4"/>
                <c:pt idx="0">
                  <c:v>1.2987012987012988E-2</c:v>
                </c:pt>
                <c:pt idx="1">
                  <c:v>2.5974025974025976E-2</c:v>
                </c:pt>
                <c:pt idx="2">
                  <c:v>0.35064935064935066</c:v>
                </c:pt>
                <c:pt idx="3">
                  <c:v>0.61038961038961037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70-4BBE-A2FD-779B4B797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8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ssess@niu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hyperlink" Target="go.niu.edu/assess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Undergraduate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2023-2024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2026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68484" y="1684468"/>
            <a:ext cx="5252957" cy="2811332"/>
          </a:xfrm>
        </p:spPr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Undergraduate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Summer 2023, Fall 2023, and Spring 2024</a:t>
            </a:r>
            <a:endParaRPr lang="en-US" sz="2800" b="1" dirty="0"/>
          </a:p>
          <a:p>
            <a:pPr marL="625064" lvl="1" indent="-214308"/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D58E8D6-C364-1BA4-86AF-BA3701E12B34}"/>
              </a:ext>
            </a:extLst>
          </p:cNvPr>
          <p:cNvSpPr txBox="1">
            <a:spLocks/>
          </p:cNvSpPr>
          <p:nvPr/>
        </p:nvSpPr>
        <p:spPr>
          <a:xfrm>
            <a:off x="5796043" y="1684468"/>
            <a:ext cx="5252957" cy="2963732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0">
              <a:lnSpc>
                <a:spcPct val="100000"/>
              </a:lnSpc>
              <a:spcAft>
                <a:spcPts val="1600"/>
              </a:spcAft>
              <a:defRPr sz="2400">
                <a:latin typeface="Arial" charset="0"/>
                <a:ea typeface="Arial" charset="0"/>
                <a:cs typeface="Arial" charset="0"/>
              </a:defRPr>
            </a:lvl1pPr>
            <a:lvl2pPr marL="547674" indent="-19303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F0A2C"/>
              </a:buClr>
              <a:buFont typeface="Arial" charset="0"/>
              <a:buChar char="•"/>
              <a:tabLst/>
              <a:defRPr sz="1800">
                <a:latin typeface="Arial" charset="0"/>
                <a:ea typeface="Arial" charset="0"/>
                <a:cs typeface="Arial" charset="0"/>
              </a:defRPr>
            </a:lvl2pPr>
            <a:lvl3pPr marL="914377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3pPr>
            <a:lvl4pPr marL="1371566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4pPr>
            <a:lvl5pPr marL="1828754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5pPr>
            <a:lvl6pPr marL="2285943">
              <a:defRPr>
                <a:latin typeface="+mn-lt"/>
                <a:ea typeface="+mn-ea"/>
                <a:cs typeface="+mn-cs"/>
              </a:defRPr>
            </a:lvl6pPr>
            <a:lvl7pPr marL="2743131">
              <a:defRPr>
                <a:latin typeface="+mn-lt"/>
                <a:ea typeface="+mn-ea"/>
                <a:cs typeface="+mn-cs"/>
              </a:defRPr>
            </a:lvl7pPr>
            <a:lvl8pPr marL="3200320">
              <a:defRPr>
                <a:latin typeface="+mn-lt"/>
                <a:ea typeface="+mn-ea"/>
                <a:cs typeface="+mn-cs"/>
              </a:defRPr>
            </a:lvl8pPr>
            <a:lvl9pPr marL="3657509">
              <a:defRPr>
                <a:latin typeface="+mn-lt"/>
                <a:ea typeface="+mn-ea"/>
                <a:cs typeface="+mn-cs"/>
              </a:defRPr>
            </a:lvl9pPr>
          </a:lstStyle>
          <a:p>
            <a:pPr marL="990600" lvl="2" indent="-990600"/>
            <a:r>
              <a:rPr lang="en-US" sz="2800" b="1" kern="0" dirty="0">
                <a:solidFill>
                  <a:sysClr val="windowText" lastClr="000000"/>
                </a:solidFill>
              </a:rPr>
              <a:t>Method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Qualtrics survey 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Surveyed post-graduation</a:t>
            </a:r>
          </a:p>
          <a:p>
            <a:pPr marL="625064" lvl="1" indent="-214308"/>
            <a:r>
              <a:rPr lang="en-US" sz="1900" kern="0" dirty="0">
                <a:solidFill>
                  <a:sysClr val="windowText" lastClr="000000"/>
                </a:solidFill>
              </a:rPr>
              <a:t>Survey conducted in fall 2025 asked alumni for employment and additional education data six months post graduation from latest degree</a:t>
            </a:r>
          </a:p>
          <a:p>
            <a:pPr marL="625064" lvl="1" indent="-214308"/>
            <a:endParaRPr lang="en-US" sz="2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graphicFrame>
        <p:nvGraphicFramePr>
          <p:cNvPr id="8" name="Content Placeholder 7" descr="2,520 alumni were surveyed. Overall, there was a 17% response rate. The college response rates were as follows: 14% for the College of Business; 12% for the College of Education; 16% for the College of Engineering and Engineering Technology; 21% for the College of Health and Human Sciences; 18% for the College of Liberal Arts and Sciences; and 21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69572459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527221"/>
              </p:ext>
            </p:extLst>
          </p:nvPr>
        </p:nvGraphicFramePr>
        <p:xfrm>
          <a:off x="568483" y="1587200"/>
          <a:ext cx="10083800" cy="4394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973853" y="185742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2520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29800" y="238784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2968823"/>
            <a:ext cx="738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361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00875" y="3505200"/>
            <a:ext cx="776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238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25000" y="411182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93661" y="4572000"/>
            <a:ext cx="907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927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82200" y="5178623"/>
            <a:ext cx="798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141</a:t>
            </a:r>
          </a:p>
        </p:txBody>
      </p:sp>
    </p:spTree>
    <p:extLst>
      <p:ext uri="{BB962C8B-B14F-4D97-AF65-F5344CB8AC3E}">
        <p14:creationId xmlns:p14="http://schemas.microsoft.com/office/powerpoint/2010/main" val="196618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Status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4636602" y="5703888"/>
            <a:ext cx="291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522</a:t>
            </a:r>
          </a:p>
        </p:txBody>
      </p:sp>
      <p:graphicFrame>
        <p:nvGraphicFramePr>
          <p:cNvPr id="9" name="Content Placeholder 8" descr="There were 522 total respondents to the current primary status question. Overall 62% reported being employed full time. 11% reporting seeking employment, 14% reported being enrolled in a program of continuing education, 11% reported being employed part-time. 2% reported planning to continue education, but not yet enrolled. Only 1% reported they were not seeking employment or continuing education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856465068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 descr="Same description as the previous object.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281467"/>
              </p:ext>
            </p:extLst>
          </p:nvPr>
        </p:nvGraphicFramePr>
        <p:xfrm>
          <a:off x="1219200" y="935028"/>
          <a:ext cx="9448799" cy="4706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Employment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632112" y="5720139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304</a:t>
            </a:r>
          </a:p>
        </p:txBody>
      </p:sp>
      <p:graphicFrame>
        <p:nvGraphicFramePr>
          <p:cNvPr id="8" name="Chart 7" descr="304 respondents answered the question about their primary employment. 91% reported working in a traditional employment setting. 5% reported working in temporary/contract work. 1%-2% selected working in a postgraduate internship/fellowship and  entrepreneur/freelance or other.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319542"/>
              </p:ext>
            </p:extLst>
          </p:nvPr>
        </p:nvGraphicFramePr>
        <p:xfrm>
          <a:off x="1143000" y="1066800"/>
          <a:ext cx="9677400" cy="4495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263771875"/>
              </p:ext>
            </p:extLst>
          </p:nvPr>
        </p:nvGraphicFramePr>
        <p:xfrm>
          <a:off x="584200" y="1447800"/>
          <a:ext cx="11023599" cy="164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350000">
                  <a:extLst>
                    <a:ext uri="{9D8B030D-6E8A-4147-A177-3AD203B41FA5}">
                      <a16:colId xmlns:a16="http://schemas.microsoft.com/office/drawing/2014/main" val="42046778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87863119"/>
                    </a:ext>
                  </a:extLst>
                </a:gridCol>
                <a:gridCol w="2158999">
                  <a:extLst>
                    <a:ext uri="{9D8B030D-6E8A-4147-A177-3AD203B41FA5}">
                      <a16:colId xmlns:a16="http://schemas.microsoft.com/office/drawing/2014/main" val="688700533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earned income (before taxes, in U.S. $)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52,000.00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716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Amount of guaranteed first year/signing bonus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039544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C700AE4-16A0-48F9-97D7-2941257E5D62}"/>
              </a:ext>
            </a:extLst>
          </p:cNvPr>
          <p:cNvSpPr txBox="1"/>
          <p:nvPr/>
        </p:nvSpPr>
        <p:spPr>
          <a:xfrm>
            <a:off x="2743200" y="5029200"/>
            <a:ext cx="1013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335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301</a:t>
            </a:r>
          </a:p>
        </p:txBody>
      </p:sp>
      <p:graphicFrame>
        <p:nvGraphicFramePr>
          <p:cNvPr id="10" name="Content Placeholder 9" descr="301 alumni answered the question related to the relatedness of their NIU degree to their current job. Most reported it was related to a great extent (44%) or a moderate extent (24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594807734"/>
              </p:ext>
            </p:extLst>
          </p:nvPr>
        </p:nvGraphicFramePr>
        <p:xfrm>
          <a:off x="1143000" y="1216025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 descr="Same description as previous object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884125"/>
              </p:ext>
            </p:extLst>
          </p:nvPr>
        </p:nvGraphicFramePr>
        <p:xfrm>
          <a:off x="2209800" y="1216025"/>
          <a:ext cx="8077200" cy="4425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C700AE4-16A0-48F9-97D7-2941257E5D62}"/>
              </a:ext>
            </a:extLst>
          </p:cNvPr>
          <p:cNvSpPr txBox="1"/>
          <p:nvPr/>
        </p:nvSpPr>
        <p:spPr>
          <a:xfrm>
            <a:off x="2743200" y="5029200"/>
            <a:ext cx="1013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335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77</a:t>
            </a:r>
          </a:p>
        </p:txBody>
      </p:sp>
      <p:graphicFrame>
        <p:nvGraphicFramePr>
          <p:cNvPr id="10" name="Content Placeholder 9" descr="77 alumni responded to the question asking about their preparation to pursue additional education. Most reported they were prepared to a great extent (61%) and moderate extent (35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704793406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 descr="Same description as the previous object.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078135"/>
              </p:ext>
            </p:extLst>
          </p:nvPr>
        </p:nvGraphicFramePr>
        <p:xfrm>
          <a:off x="1905000" y="1295400"/>
          <a:ext cx="8077200" cy="4174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</a:rPr>
              <a:t>Williston Hall, 3</a:t>
            </a:r>
            <a:r>
              <a:rPr lang="en-US" sz="2000" b="0" baseline="30000" dirty="0">
                <a:solidFill>
                  <a:schemeClr val="tx1"/>
                </a:solidFill>
              </a:rPr>
              <a:t>rd</a:t>
            </a:r>
            <a:r>
              <a:rPr lang="en-US" sz="2000" b="0" dirty="0">
                <a:solidFill>
                  <a:schemeClr val="tx1"/>
                </a:solidFill>
              </a:rPr>
              <a:t> Floor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aae@niu.edu</a:t>
            </a:r>
            <a:endParaRPr lang="en-US" sz="2000" b="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2023-2024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7195C7-06C6-4BC8-A671-23044DE7C8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0DE6EC-FF75-4383-9193-8064DF1A3414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3.xml><?xml version="1.0" encoding="utf-8"?>
<ds:datastoreItem xmlns:ds="http://schemas.openxmlformats.org/officeDocument/2006/customXml" ds:itemID="{74F0F622-625F-4AAA-996D-C540E0933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39493</TotalTime>
  <Words>299</Words>
  <Application>Microsoft Office PowerPoint</Application>
  <PresentationFormat>Widescreen</PresentationFormat>
  <Paragraphs>68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Undergraduate Students Academic Year 2023-2024  Employment and Additional Education   Accreditation, Assessment and Evaluation</vt:lpstr>
      <vt:lpstr>Background</vt:lpstr>
      <vt:lpstr>Response Rates (N = Total Number of Alumni)</vt:lpstr>
      <vt:lpstr>Current Primary Status </vt:lpstr>
      <vt:lpstr>Current Primary Employment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331</cp:revision>
  <dcterms:created xsi:type="dcterms:W3CDTF">2016-07-12T08:38:50Z</dcterms:created>
  <dcterms:modified xsi:type="dcterms:W3CDTF">2026-06-05T18:21:29Z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